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Lst>
  <p:notesMasterIdLst>
    <p:notesMasterId r:id="rId13"/>
  </p:notesMasterIdLst>
  <p:handoutMasterIdLst>
    <p:handoutMasterId r:id="rId14"/>
  </p:handoutMasterIdLst>
  <p:sldIdLst>
    <p:sldId id="390" r:id="rId2"/>
    <p:sldId id="394" r:id="rId3"/>
    <p:sldId id="391" r:id="rId4"/>
    <p:sldId id="393" r:id="rId5"/>
    <p:sldId id="389" r:id="rId6"/>
    <p:sldId id="392" r:id="rId7"/>
    <p:sldId id="371" r:id="rId8"/>
    <p:sldId id="395" r:id="rId9"/>
    <p:sldId id="396" r:id="rId10"/>
    <p:sldId id="397" r:id="rId11"/>
    <p:sldId id="379" r:id="rId12"/>
  </p:sldIdLst>
  <p:sldSz cx="9906000" cy="6858000" type="A4"/>
  <p:notesSz cx="9926638" cy="6797675"/>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706"/>
    <a:srgbClr val="F55F0B"/>
    <a:srgbClr val="F7B309"/>
    <a:srgbClr val="090DB7"/>
    <a:srgbClr val="18481D"/>
    <a:srgbClr val="0099CC"/>
    <a:srgbClr val="23669D"/>
    <a:srgbClr val="CCECFF"/>
    <a:srgbClr val="D7EDF4"/>
    <a:srgbClr val="00B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9754" autoAdjust="0"/>
  </p:normalViewPr>
  <p:slideViewPr>
    <p:cSldViewPr snapToGrid="0">
      <p:cViewPr varScale="1">
        <p:scale>
          <a:sx n="117" d="100"/>
          <a:sy n="117" d="100"/>
        </p:scale>
        <p:origin x="858" y="84"/>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65263895865419"/>
          <c:y val="0.25856795545447414"/>
          <c:w val="0.58406710181381272"/>
          <c:h val="0.51037717604327104"/>
        </c:manualLayout>
      </c:layout>
      <c:pieChart>
        <c:varyColors val="1"/>
        <c:ser>
          <c:idx val="0"/>
          <c:order val="0"/>
          <c:tx>
            <c:strRef>
              <c:f>Лист1!$B$1</c:f>
              <c:strCache>
                <c:ptCount val="1"/>
                <c:pt idx="0">
                  <c:v>По видам деятельности</c:v>
                </c:pt>
              </c:strCache>
            </c:strRef>
          </c:tx>
          <c:spPr>
            <a:scene3d>
              <a:camera prst="orthographicFront"/>
              <a:lightRig rig="threePt" dir="t"/>
            </a:scene3d>
            <a:sp3d>
              <a:bevelT w="190500" h="38100"/>
            </a:sp3d>
          </c:spPr>
          <c:explosion val="14"/>
          <c:dPt>
            <c:idx val="0"/>
            <c:bubble3D val="0"/>
            <c:spPr>
              <a:solidFill>
                <a:schemeClr val="accent1"/>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1-D532-4D95-9FF5-7311C59571B9}"/>
              </c:ext>
            </c:extLst>
          </c:dPt>
          <c:dPt>
            <c:idx val="1"/>
            <c:bubble3D val="0"/>
            <c:spPr>
              <a:solidFill>
                <a:schemeClr val="accent3"/>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3-D532-4D95-9FF5-7311C59571B9}"/>
              </c:ext>
            </c:extLst>
          </c:dPt>
          <c:dPt>
            <c:idx val="2"/>
            <c:bubble3D val="0"/>
            <c:spPr>
              <a:solidFill>
                <a:schemeClr val="accent4"/>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5-D532-4D95-9FF5-7311C59571B9}"/>
              </c:ext>
            </c:extLst>
          </c:dPt>
          <c:dPt>
            <c:idx val="3"/>
            <c:bubble3D val="0"/>
            <c:spPr>
              <a:solidFill>
                <a:schemeClr val="accent5"/>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7-D532-4D95-9FF5-7311C59571B9}"/>
              </c:ext>
            </c:extLst>
          </c:dPt>
          <c:dPt>
            <c:idx val="4"/>
            <c:bubble3D val="0"/>
            <c:spPr>
              <a:solidFill>
                <a:schemeClr val="accent6"/>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9-D532-4D95-9FF5-7311C59571B9}"/>
              </c:ext>
            </c:extLst>
          </c:dPt>
          <c:dPt>
            <c:idx val="5"/>
            <c:bubble3D val="0"/>
            <c:spPr>
              <a:solidFill>
                <a:schemeClr val="accent1">
                  <a:lumMod val="60000"/>
                </a:schemeClr>
              </a:solidFill>
              <a:ln>
                <a:noFill/>
              </a:ln>
              <a:effectLst>
                <a:outerShdw blurRad="63500" sx="102000" sy="102000" algn="ctr" rotWithShape="0">
                  <a:prstClr val="black">
                    <a:alpha val="20000"/>
                  </a:prstClr>
                </a:outerShdw>
              </a:effectLst>
              <a:scene3d>
                <a:camera prst="orthographicFront"/>
                <a:lightRig rig="threePt" dir="t"/>
              </a:scene3d>
              <a:sp3d>
                <a:bevelT w="190500" h="38100"/>
              </a:sp3d>
            </c:spPr>
            <c:extLst>
              <c:ext xmlns:c16="http://schemas.microsoft.com/office/drawing/2014/chart" uri="{C3380CC4-5D6E-409C-BE32-E72D297353CC}">
                <c16:uniqueId val="{0000000B-D532-4D95-9FF5-7311C59571B9}"/>
              </c:ext>
            </c:extLst>
          </c:dPt>
          <c:dLbls>
            <c:dLbl>
              <c:idx val="0"/>
              <c:layout>
                <c:manualLayout>
                  <c:x val="2.0847404449892703E-2"/>
                  <c:y val="1.473723877822144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32-4D95-9FF5-7311C59571B9}"/>
                </c:ext>
              </c:extLst>
            </c:dLbl>
            <c:dLbl>
              <c:idx val="1"/>
              <c:layout>
                <c:manualLayout>
                  <c:x val="-2.2887412975301467E-2"/>
                  <c:y val="0.1157608945473445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ru-RU"/>
                </a:p>
              </c:txPr>
              <c:showLegendKey val="0"/>
              <c:showVal val="0"/>
              <c:showCatName val="1"/>
              <c:showSerName val="0"/>
              <c:showPercent val="1"/>
              <c:showBubbleSize val="0"/>
              <c:extLst>
                <c:ext xmlns:c15="http://schemas.microsoft.com/office/drawing/2012/chart" uri="{CE6537A1-D6FC-4f65-9D91-7224C49458BB}">
                  <c15:layout>
                    <c:manualLayout>
                      <c:w val="0.28892610297475863"/>
                      <c:h val="0.1439587606719937"/>
                    </c:manualLayout>
                  </c15:layout>
                </c:ext>
                <c:ext xmlns:c16="http://schemas.microsoft.com/office/drawing/2014/chart" uri="{C3380CC4-5D6E-409C-BE32-E72D297353CC}">
                  <c16:uniqueId val="{00000003-D532-4D95-9FF5-7311C59571B9}"/>
                </c:ext>
              </c:extLst>
            </c:dLbl>
            <c:dLbl>
              <c:idx val="2"/>
              <c:layout>
                <c:manualLayout>
                  <c:x val="-2.0175035643886792E-2"/>
                  <c:y val="3.570029077612968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4"/>
                      </a:solidFill>
                      <a:latin typeface="+mn-lt"/>
                      <a:ea typeface="+mn-ea"/>
                      <a:cs typeface="+mn-cs"/>
                    </a:defRPr>
                  </a:pPr>
                  <a:endParaRPr lang="ru-RU"/>
                </a:p>
              </c:txPr>
              <c:showLegendKey val="0"/>
              <c:showVal val="0"/>
              <c:showCatName val="1"/>
              <c:showSerName val="0"/>
              <c:showPercent val="1"/>
              <c:showBubbleSize val="0"/>
              <c:extLst>
                <c:ext xmlns:c15="http://schemas.microsoft.com/office/drawing/2012/chart" uri="{CE6537A1-D6FC-4f65-9D91-7224C49458BB}">
                  <c15:layout>
                    <c:manualLayout>
                      <c:w val="0.316916184906055"/>
                      <c:h val="0.13655304900777027"/>
                    </c:manualLayout>
                  </c15:layout>
                </c:ext>
                <c:ext xmlns:c16="http://schemas.microsoft.com/office/drawing/2014/chart" uri="{C3380CC4-5D6E-409C-BE32-E72D297353CC}">
                  <c16:uniqueId val="{00000005-D532-4D95-9FF5-7311C59571B9}"/>
                </c:ext>
              </c:extLst>
            </c:dLbl>
            <c:dLbl>
              <c:idx val="3"/>
              <c:layout>
                <c:manualLayout>
                  <c:x val="-1.8748485879460781E-2"/>
                  <c:y val="4.234435922070722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5"/>
                      </a:solidFill>
                      <a:latin typeface="+mn-lt"/>
                      <a:ea typeface="+mn-ea"/>
                      <a:cs typeface="+mn-cs"/>
                    </a:defRPr>
                  </a:pPr>
                  <a:endParaRPr lang="ru-RU"/>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532-4D95-9FF5-7311C59571B9}"/>
                </c:ext>
              </c:extLst>
            </c:dLbl>
            <c:dLbl>
              <c:idx val="4"/>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6"/>
                      </a:solidFill>
                      <a:latin typeface="+mn-lt"/>
                      <a:ea typeface="+mn-ea"/>
                      <a:cs typeface="+mn-cs"/>
                    </a:defRPr>
                  </a:pPr>
                  <a:endParaRPr lang="ru-RU"/>
                </a:p>
              </c:txPr>
              <c:showLegendKey val="0"/>
              <c:showVal val="0"/>
              <c:showCatName val="1"/>
              <c:showSerName val="0"/>
              <c:showPercent val="1"/>
              <c:showBubbleSize val="0"/>
              <c:extLst>
                <c:ext xmlns:c16="http://schemas.microsoft.com/office/drawing/2014/chart" uri="{C3380CC4-5D6E-409C-BE32-E72D297353CC}">
                  <c16:uniqueId val="{00000009-D532-4D95-9FF5-7311C59571B9}"/>
                </c:ext>
              </c:extLst>
            </c:dLbl>
            <c:dLbl>
              <c:idx val="5"/>
              <c:layout>
                <c:manualLayout>
                  <c:x val="-8.2614388083490763E-3"/>
                  <c:y val="-5.8246477485444127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lumMod val="60000"/>
                        </a:schemeClr>
                      </a:solidFill>
                      <a:latin typeface="+mn-lt"/>
                      <a:ea typeface="+mn-ea"/>
                      <a:cs typeface="+mn-cs"/>
                    </a:defRPr>
                  </a:pPr>
                  <a:endParaRPr lang="ru-RU"/>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532-4D95-9FF5-7311C59571B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Лист1!$A$2:$A$7</c:f>
              <c:strCache>
                <c:ptCount val="6"/>
                <c:pt idx="0">
                  <c:v>Торговля</c:v>
                </c:pt>
                <c:pt idx="1">
                  <c:v>Производство</c:v>
                </c:pt>
                <c:pt idx="2">
                  <c:v>Строительство</c:v>
                </c:pt>
                <c:pt idx="3">
                  <c:v>Услуги</c:v>
                </c:pt>
                <c:pt idx="4">
                  <c:v>Транспорт</c:v>
                </c:pt>
                <c:pt idx="5">
                  <c:v>Сельское хозяйство</c:v>
                </c:pt>
              </c:strCache>
            </c:strRef>
          </c:cat>
          <c:val>
            <c:numRef>
              <c:f>Лист1!$B$2:$B$7</c:f>
              <c:numCache>
                <c:formatCode>#,##0</c:formatCode>
                <c:ptCount val="6"/>
                <c:pt idx="0">
                  <c:v>29</c:v>
                </c:pt>
                <c:pt idx="1">
                  <c:v>41</c:v>
                </c:pt>
                <c:pt idx="2">
                  <c:v>9</c:v>
                </c:pt>
                <c:pt idx="3">
                  <c:v>39</c:v>
                </c:pt>
                <c:pt idx="4">
                  <c:v>8</c:v>
                </c:pt>
                <c:pt idx="5">
                  <c:v>24</c:v>
                </c:pt>
              </c:numCache>
            </c:numRef>
          </c:val>
          <c:extLst>
            <c:ext xmlns:c16="http://schemas.microsoft.com/office/drawing/2014/chart" uri="{C3380CC4-5D6E-409C-BE32-E72D297353CC}">
              <c16:uniqueId val="{0000000C-D532-4D95-9FF5-7311C59571B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4301543" cy="339884"/>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5622800" y="0"/>
            <a:ext cx="4301543" cy="339884"/>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1200"/>
            </a:lvl1pPr>
          </a:lstStyle>
          <a:p>
            <a:fld id="{B76A8ECD-D3F8-4CB7-ADA6-DB927FE53768}" type="datetimeFigureOut">
              <a:rPr lang="ru-RU"/>
              <a:pPr/>
              <a:t>22.02.2019</a:t>
            </a:fld>
            <a:endParaRPr lang="ru-RU"/>
          </a:p>
        </p:txBody>
      </p:sp>
      <p:sp>
        <p:nvSpPr>
          <p:cNvPr id="26628" name="Rectangle 4"/>
          <p:cNvSpPr>
            <a:spLocks noGrp="1" noChangeArrowheads="1"/>
          </p:cNvSpPr>
          <p:nvPr>
            <p:ph type="ftr" sz="quarter" idx="2"/>
          </p:nvPr>
        </p:nvSpPr>
        <p:spPr bwMode="auto">
          <a:xfrm>
            <a:off x="2" y="6456613"/>
            <a:ext cx="4301543" cy="339884"/>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5622800" y="6456613"/>
            <a:ext cx="4301543" cy="339884"/>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4301543" cy="341064"/>
          </a:xfrm>
          <a:prstGeom prst="rect">
            <a:avLst/>
          </a:prstGeom>
        </p:spPr>
        <p:txBody>
          <a:bodyPr vert="horz" lIns="91422" tIns="45710" rIns="91422" bIns="45710" rtlCol="0"/>
          <a:lstStyle>
            <a:lvl1pPr algn="l" defTabSz="914011"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5622800" y="0"/>
            <a:ext cx="4301543" cy="341064"/>
          </a:xfrm>
          <a:prstGeom prst="rect">
            <a:avLst/>
          </a:prstGeom>
        </p:spPr>
        <p:txBody>
          <a:bodyPr vert="horz" lIns="91422" tIns="45710" rIns="91422" bIns="45710" rtlCol="0"/>
          <a:lstStyle>
            <a:lvl1pPr algn="r" defTabSz="914011" fontAlgn="auto">
              <a:spcBef>
                <a:spcPts val="0"/>
              </a:spcBef>
              <a:spcAft>
                <a:spcPts val="0"/>
              </a:spcAft>
              <a:defRPr sz="1200" smtClean="0">
                <a:latin typeface="+mn-lt"/>
                <a:cs typeface="+mn-cs"/>
              </a:defRPr>
            </a:lvl1pPr>
          </a:lstStyle>
          <a:p>
            <a:pPr>
              <a:defRPr/>
            </a:pPr>
            <a:fld id="{E600AE7D-F9E9-4F84-A156-86B40493E244}" type="datetimeFigureOut">
              <a:rPr lang="ru-RU"/>
              <a:pPr>
                <a:defRPr/>
              </a:pPr>
              <a:t>22.02.2019</a:t>
            </a:fld>
            <a:endParaRPr lang="ru-RU"/>
          </a:p>
        </p:txBody>
      </p:sp>
      <p:sp>
        <p:nvSpPr>
          <p:cNvPr id="4" name="Образ слайда 3"/>
          <p:cNvSpPr>
            <a:spLocks noGrp="1" noRot="1" noChangeAspect="1"/>
          </p:cNvSpPr>
          <p:nvPr>
            <p:ph type="sldImg" idx="2"/>
          </p:nvPr>
        </p:nvSpPr>
        <p:spPr>
          <a:xfrm>
            <a:off x="3308350" y="850900"/>
            <a:ext cx="3309938" cy="2292350"/>
          </a:xfrm>
          <a:prstGeom prst="rect">
            <a:avLst/>
          </a:prstGeom>
          <a:noFill/>
          <a:ln w="12700">
            <a:solidFill>
              <a:prstClr val="black"/>
            </a:solidFill>
          </a:ln>
        </p:spPr>
        <p:txBody>
          <a:bodyPr vert="horz" lIns="91422" tIns="45710" rIns="91422" bIns="45710" rtlCol="0" anchor="ctr"/>
          <a:lstStyle/>
          <a:p>
            <a:pPr lvl="0"/>
            <a:endParaRPr lang="ru-RU" noProof="0"/>
          </a:p>
        </p:txBody>
      </p:sp>
      <p:sp>
        <p:nvSpPr>
          <p:cNvPr id="5" name="Заметки 4"/>
          <p:cNvSpPr>
            <a:spLocks noGrp="1"/>
          </p:cNvSpPr>
          <p:nvPr>
            <p:ph type="body" sz="quarter" idx="3"/>
          </p:nvPr>
        </p:nvSpPr>
        <p:spPr>
          <a:xfrm>
            <a:off x="992665" y="3271382"/>
            <a:ext cx="7941310" cy="2676585"/>
          </a:xfrm>
          <a:prstGeom prst="rect">
            <a:avLst/>
          </a:prstGeom>
        </p:spPr>
        <p:txBody>
          <a:bodyPr vert="horz" lIns="91422" tIns="45710" rIns="91422" bIns="4571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2" y="6456611"/>
            <a:ext cx="4301543" cy="341064"/>
          </a:xfrm>
          <a:prstGeom prst="rect">
            <a:avLst/>
          </a:prstGeom>
        </p:spPr>
        <p:txBody>
          <a:bodyPr vert="horz" lIns="91422" tIns="45710" rIns="91422" bIns="45710" rtlCol="0" anchor="b"/>
          <a:lstStyle>
            <a:lvl1pPr algn="l" defTabSz="914011"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5622800" y="6456611"/>
            <a:ext cx="4301543" cy="341064"/>
          </a:xfrm>
          <a:prstGeom prst="rect">
            <a:avLst/>
          </a:prstGeom>
        </p:spPr>
        <p:txBody>
          <a:bodyPr vert="horz" lIns="91422" tIns="45710" rIns="91422" bIns="45710" rtlCol="0" anchor="b"/>
          <a:lstStyle>
            <a:lvl1pPr algn="r" defTabSz="914011"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userDrawn="1">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userDrawn="1">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userDrawn="1"/>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ft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mofmicro.ru/" TargetMode="Externa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8" name="TextBox 7">
            <a:extLst>
              <a:ext uri="{FF2B5EF4-FFF2-40B4-BE49-F238E27FC236}">
                <a16:creationId xmlns:a16="http://schemas.microsoft.com/office/drawing/2014/main" id="{A3966AC5-49AD-4BAF-836D-8E5690CB2B68}"/>
              </a:ext>
            </a:extLst>
          </p:cNvPr>
          <p:cNvSpPr txBox="1"/>
          <p:nvPr/>
        </p:nvSpPr>
        <p:spPr>
          <a:xfrm>
            <a:off x="587371" y="899303"/>
            <a:ext cx="8919035" cy="646331"/>
          </a:xfrm>
          <a:prstGeom prst="rect">
            <a:avLst/>
          </a:prstGeom>
          <a:noFill/>
        </p:spPr>
        <p:txBody>
          <a:bodyPr wrap="square" rtlCol="0">
            <a:spAutoFit/>
          </a:bodyPr>
          <a:lstStyle/>
          <a:p>
            <a:pPr algn="ctr"/>
            <a:r>
              <a:rPr lang="ru-RU" dirty="0"/>
              <a:t>Создан в 2009 году Правительством Московской области</a:t>
            </a:r>
          </a:p>
          <a:p>
            <a:pPr algn="ctr"/>
            <a:r>
              <a:rPr lang="ru-RU" dirty="0"/>
              <a:t>Учредитель Министерство инвестиций и инноваций Московской области</a:t>
            </a:r>
          </a:p>
        </p:txBody>
      </p:sp>
      <p:sp>
        <p:nvSpPr>
          <p:cNvPr id="9" name="TextBox 8">
            <a:extLst>
              <a:ext uri="{FF2B5EF4-FFF2-40B4-BE49-F238E27FC236}">
                <a16:creationId xmlns:a16="http://schemas.microsoft.com/office/drawing/2014/main" id="{8941ACDF-B1D0-46E6-8B79-2A0B72A422BC}"/>
              </a:ext>
            </a:extLst>
          </p:cNvPr>
          <p:cNvSpPr txBox="1"/>
          <p:nvPr/>
        </p:nvSpPr>
        <p:spPr>
          <a:xfrm>
            <a:off x="766379" y="1690313"/>
            <a:ext cx="8204591" cy="408623"/>
          </a:xfrm>
          <a:prstGeom prst="round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a:t>Займы субъектам МСП (ИП, ООО, КФХ)  срок до 3 лет    </a:t>
            </a:r>
          </a:p>
        </p:txBody>
      </p:sp>
      <p:sp>
        <p:nvSpPr>
          <p:cNvPr id="10" name="TextBox 9">
            <a:extLst>
              <a:ext uri="{FF2B5EF4-FFF2-40B4-BE49-F238E27FC236}">
                <a16:creationId xmlns:a16="http://schemas.microsoft.com/office/drawing/2014/main" id="{86122BFA-7285-423C-B9DC-7E4FE0E448CA}"/>
              </a:ext>
            </a:extLst>
          </p:cNvPr>
          <p:cNvSpPr txBox="1"/>
          <p:nvPr/>
        </p:nvSpPr>
        <p:spPr>
          <a:xfrm>
            <a:off x="766380" y="2354118"/>
            <a:ext cx="4645006" cy="2417683"/>
          </a:xfrm>
          <a:prstGeom prst="round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a:t>Приоритетные виды деятельности</a:t>
            </a:r>
          </a:p>
          <a:p>
            <a:pPr algn="ctr"/>
            <a:r>
              <a:rPr lang="ru-RU" b="1" dirty="0"/>
              <a:t>до 5 млн. рублей</a:t>
            </a:r>
          </a:p>
          <a:p>
            <a:pPr algn="ctr"/>
            <a:r>
              <a:rPr lang="ru-RU" b="1" dirty="0"/>
              <a:t>8%– 10,4% годовых</a:t>
            </a:r>
          </a:p>
          <a:p>
            <a:pPr algn="ctr"/>
            <a:endParaRPr lang="ru-RU" sz="2000" dirty="0"/>
          </a:p>
          <a:p>
            <a:pPr algn="ctr"/>
            <a:endParaRPr lang="ru-RU" sz="2000" dirty="0"/>
          </a:p>
          <a:p>
            <a:pPr algn="ctr"/>
            <a:r>
              <a:rPr lang="ru-RU" sz="2000" dirty="0"/>
              <a:t>    </a:t>
            </a:r>
          </a:p>
          <a:p>
            <a:pPr algn="ctr"/>
            <a:endParaRPr lang="ru-RU" sz="2000" dirty="0"/>
          </a:p>
        </p:txBody>
      </p:sp>
      <p:sp>
        <p:nvSpPr>
          <p:cNvPr id="11" name="TextBox 10">
            <a:extLst>
              <a:ext uri="{FF2B5EF4-FFF2-40B4-BE49-F238E27FC236}">
                <a16:creationId xmlns:a16="http://schemas.microsoft.com/office/drawing/2014/main" id="{E5DD3274-6D03-42ED-9F87-3092D23BC54B}"/>
              </a:ext>
            </a:extLst>
          </p:cNvPr>
          <p:cNvSpPr txBox="1"/>
          <p:nvPr/>
        </p:nvSpPr>
        <p:spPr>
          <a:xfrm>
            <a:off x="5828777" y="2354118"/>
            <a:ext cx="3142194" cy="2383631"/>
          </a:xfrm>
          <a:prstGeom prst="round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b="1" dirty="0"/>
              <a:t>Другая деятельность</a:t>
            </a:r>
          </a:p>
          <a:p>
            <a:pPr algn="ctr"/>
            <a:r>
              <a:rPr lang="ru-RU" b="1" dirty="0"/>
              <a:t>до 3 млн. рублей</a:t>
            </a:r>
          </a:p>
          <a:p>
            <a:pPr algn="ctr"/>
            <a:r>
              <a:rPr lang="ru-RU" b="1" dirty="0"/>
              <a:t>10 – 13 % годовых</a:t>
            </a:r>
          </a:p>
          <a:p>
            <a:pPr algn="ctr"/>
            <a:endParaRPr lang="ru-RU" sz="2000" dirty="0"/>
          </a:p>
          <a:p>
            <a:pPr algn="ctr"/>
            <a:endParaRPr lang="ru-RU" sz="2000" dirty="0"/>
          </a:p>
          <a:p>
            <a:pPr algn="ctr"/>
            <a:endParaRPr lang="ru-RU" sz="2000" dirty="0"/>
          </a:p>
          <a:p>
            <a:pPr algn="ctr"/>
            <a:r>
              <a:rPr lang="ru-RU" sz="2000" dirty="0"/>
              <a:t> </a:t>
            </a:r>
          </a:p>
        </p:txBody>
      </p:sp>
      <p:graphicFrame>
        <p:nvGraphicFramePr>
          <p:cNvPr id="12" name="Таблица 11">
            <a:extLst>
              <a:ext uri="{FF2B5EF4-FFF2-40B4-BE49-F238E27FC236}">
                <a16:creationId xmlns:a16="http://schemas.microsoft.com/office/drawing/2014/main" id="{E61E82D1-A2BD-4202-8C96-A546ACF5DCF6}"/>
              </a:ext>
            </a:extLst>
          </p:cNvPr>
          <p:cNvGraphicFramePr>
            <a:graphicFrameLocks noGrp="1"/>
          </p:cNvGraphicFramePr>
          <p:nvPr>
            <p:extLst>
              <p:ext uri="{D42A27DB-BD31-4B8C-83A1-F6EECF244321}">
                <p14:modId xmlns:p14="http://schemas.microsoft.com/office/powerpoint/2010/main" val="755799540"/>
              </p:ext>
            </p:extLst>
          </p:nvPr>
        </p:nvGraphicFramePr>
        <p:xfrm>
          <a:off x="1105057" y="3347405"/>
          <a:ext cx="4248728" cy="1432560"/>
        </p:xfrm>
        <a:graphic>
          <a:graphicData uri="http://schemas.openxmlformats.org/drawingml/2006/table">
            <a:tbl>
              <a:tblPr firstRow="1" bandRow="1">
                <a:tableStyleId>{2D5ABB26-0587-4C30-8999-92F81FD0307C}</a:tableStyleId>
              </a:tblPr>
              <a:tblGrid>
                <a:gridCol w="1659778">
                  <a:extLst>
                    <a:ext uri="{9D8B030D-6E8A-4147-A177-3AD203B41FA5}">
                      <a16:colId xmlns:a16="http://schemas.microsoft.com/office/drawing/2014/main" val="3725421009"/>
                    </a:ext>
                  </a:extLst>
                </a:gridCol>
                <a:gridCol w="2588950">
                  <a:extLst>
                    <a:ext uri="{9D8B030D-6E8A-4147-A177-3AD203B41FA5}">
                      <a16:colId xmlns:a16="http://schemas.microsoft.com/office/drawing/2014/main" val="2774326466"/>
                    </a:ext>
                  </a:extLst>
                </a:gridCol>
              </a:tblGrid>
              <a:tr h="213129">
                <a:tc>
                  <a:txBody>
                    <a:bodyPr/>
                    <a:lstStyle/>
                    <a:p>
                      <a:pPr marL="171450" indent="-171450">
                        <a:buFont typeface="Wingdings" panose="05000000000000000000" pitchFamily="2" charset="2"/>
                        <a:buChar char="ü"/>
                      </a:pPr>
                      <a:r>
                        <a:rPr lang="ru-RU" sz="1400" b="1" dirty="0"/>
                        <a:t>Сельское хозяйство</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Обрабатывающие производства</a:t>
                      </a:r>
                    </a:p>
                  </a:txBody>
                  <a:tcPr/>
                </a:tc>
                <a:extLst>
                  <a:ext uri="{0D108BD9-81ED-4DB2-BD59-A6C34878D82A}">
                    <a16:rowId xmlns:a16="http://schemas.microsoft.com/office/drawing/2014/main" val="287033201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ЖКХ</a:t>
                      </a:r>
                    </a:p>
                  </a:txBody>
                  <a:tcPr/>
                </a:tc>
                <a:tc>
                  <a:txBody>
                    <a:bodyPr/>
                    <a:lstStyle/>
                    <a:p>
                      <a:pPr marL="171450" indent="-171450">
                        <a:buFont typeface="Wingdings" panose="05000000000000000000" pitchFamily="2" charset="2"/>
                        <a:buChar char="ü"/>
                      </a:pPr>
                      <a:r>
                        <a:rPr lang="ru-RU" sz="1400" b="1" dirty="0"/>
                        <a:t>Научные исследования </a:t>
                      </a:r>
                    </a:p>
                  </a:txBody>
                  <a:tcPr/>
                </a:tc>
                <a:extLst>
                  <a:ext uri="{0D108BD9-81ED-4DB2-BD59-A6C34878D82A}">
                    <a16:rowId xmlns:a16="http://schemas.microsoft.com/office/drawing/2014/main" val="213878070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Образование</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Здравоохранение</a:t>
                      </a:r>
                    </a:p>
                  </a:txBody>
                  <a:tcPr/>
                </a:tc>
                <a:extLst>
                  <a:ext uri="{0D108BD9-81ED-4DB2-BD59-A6C34878D82A}">
                    <a16:rowId xmlns:a16="http://schemas.microsoft.com/office/drawing/2014/main" val="591641396"/>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Услуги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Гостиницы, спорт </a:t>
                      </a:r>
                    </a:p>
                  </a:txBody>
                  <a:tcPr/>
                </a:tc>
                <a:extLst>
                  <a:ext uri="{0D108BD9-81ED-4DB2-BD59-A6C34878D82A}">
                    <a16:rowId xmlns:a16="http://schemas.microsoft.com/office/drawing/2014/main" val="2516151590"/>
                  </a:ext>
                </a:extLst>
              </a:tr>
            </a:tbl>
          </a:graphicData>
        </a:graphic>
      </p:graphicFrame>
      <p:graphicFrame>
        <p:nvGraphicFramePr>
          <p:cNvPr id="13" name="Таблица 12">
            <a:extLst>
              <a:ext uri="{FF2B5EF4-FFF2-40B4-BE49-F238E27FC236}">
                <a16:creationId xmlns:a16="http://schemas.microsoft.com/office/drawing/2014/main" id="{5DEB5355-2E7B-401D-9E46-1CAA5BD592A3}"/>
              </a:ext>
            </a:extLst>
          </p:cNvPr>
          <p:cNvGraphicFramePr>
            <a:graphicFrameLocks noGrp="1"/>
          </p:cNvGraphicFramePr>
          <p:nvPr>
            <p:extLst>
              <p:ext uri="{D42A27DB-BD31-4B8C-83A1-F6EECF244321}">
                <p14:modId xmlns:p14="http://schemas.microsoft.com/office/powerpoint/2010/main" val="3350407911"/>
              </p:ext>
            </p:extLst>
          </p:nvPr>
        </p:nvGraphicFramePr>
        <p:xfrm>
          <a:off x="6693221" y="3429000"/>
          <a:ext cx="1802758" cy="1219200"/>
        </p:xfrm>
        <a:graphic>
          <a:graphicData uri="http://schemas.openxmlformats.org/drawingml/2006/table">
            <a:tbl>
              <a:tblPr firstRow="1" bandRow="1">
                <a:tableStyleId>{2D5ABB26-0587-4C30-8999-92F81FD0307C}</a:tableStyleId>
              </a:tblPr>
              <a:tblGrid>
                <a:gridCol w="1802758">
                  <a:extLst>
                    <a:ext uri="{9D8B030D-6E8A-4147-A177-3AD203B41FA5}">
                      <a16:colId xmlns:a16="http://schemas.microsoft.com/office/drawing/2014/main" val="3725421009"/>
                    </a:ext>
                  </a:extLst>
                </a:gridCol>
              </a:tblGrid>
              <a:tr h="213129">
                <a:tc>
                  <a:txBody>
                    <a:bodyPr/>
                    <a:lstStyle/>
                    <a:p>
                      <a:pPr marL="171450" indent="-171450">
                        <a:buFont typeface="Wingdings" panose="05000000000000000000" pitchFamily="2" charset="2"/>
                        <a:buChar char="ü"/>
                      </a:pPr>
                      <a:r>
                        <a:rPr lang="ru-RU" sz="1400" b="1" dirty="0"/>
                        <a:t>Торговля</a:t>
                      </a:r>
                    </a:p>
                  </a:txBody>
                  <a:tcPr/>
                </a:tc>
                <a:extLst>
                  <a:ext uri="{0D108BD9-81ED-4DB2-BD59-A6C34878D82A}">
                    <a16:rowId xmlns:a16="http://schemas.microsoft.com/office/drawing/2014/main" val="287033201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Строительство</a:t>
                      </a:r>
                    </a:p>
                  </a:txBody>
                  <a:tcPr/>
                </a:tc>
                <a:extLst>
                  <a:ext uri="{0D108BD9-81ED-4DB2-BD59-A6C34878D82A}">
                    <a16:rowId xmlns:a16="http://schemas.microsoft.com/office/drawing/2014/main" val="213878070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Транспорт</a:t>
                      </a:r>
                    </a:p>
                  </a:txBody>
                  <a:tcPr/>
                </a:tc>
                <a:extLst>
                  <a:ext uri="{0D108BD9-81ED-4DB2-BD59-A6C34878D82A}">
                    <a16:rowId xmlns:a16="http://schemas.microsoft.com/office/drawing/2014/main" val="3117256566"/>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1" dirty="0"/>
                        <a:t>Прочие</a:t>
                      </a:r>
                    </a:p>
                  </a:txBody>
                  <a:tcPr/>
                </a:tc>
                <a:extLst>
                  <a:ext uri="{0D108BD9-81ED-4DB2-BD59-A6C34878D82A}">
                    <a16:rowId xmlns:a16="http://schemas.microsoft.com/office/drawing/2014/main" val="2516151590"/>
                  </a:ext>
                </a:extLst>
              </a:tr>
            </a:tbl>
          </a:graphicData>
        </a:graphic>
      </p:graphicFrame>
      <p:sp>
        <p:nvSpPr>
          <p:cNvPr id="16" name="TextBox 15">
            <a:extLst>
              <a:ext uri="{FF2B5EF4-FFF2-40B4-BE49-F238E27FC236}">
                <a16:creationId xmlns:a16="http://schemas.microsoft.com/office/drawing/2014/main" id="{A2BBB98F-7DFA-471B-A7DB-71658E2DC77B}"/>
              </a:ext>
            </a:extLst>
          </p:cNvPr>
          <p:cNvSpPr txBox="1"/>
          <p:nvPr/>
        </p:nvSpPr>
        <p:spPr>
          <a:xfrm>
            <a:off x="409156" y="4933388"/>
            <a:ext cx="8919035" cy="369332"/>
          </a:xfrm>
          <a:prstGeom prst="rect">
            <a:avLst/>
          </a:prstGeom>
          <a:noFill/>
        </p:spPr>
        <p:txBody>
          <a:bodyPr wrap="square" rtlCol="0">
            <a:spAutoFit/>
          </a:bodyPr>
          <a:lstStyle/>
          <a:p>
            <a:pPr algn="ctr"/>
            <a:r>
              <a:rPr lang="ru-RU" b="1" dirty="0"/>
              <a:t>Новое в 2019 году </a:t>
            </a:r>
          </a:p>
        </p:txBody>
      </p:sp>
      <p:graphicFrame>
        <p:nvGraphicFramePr>
          <p:cNvPr id="17" name="Таблица 16">
            <a:extLst>
              <a:ext uri="{FF2B5EF4-FFF2-40B4-BE49-F238E27FC236}">
                <a16:creationId xmlns:a16="http://schemas.microsoft.com/office/drawing/2014/main" id="{639357B3-32E0-4DDB-8BAF-FC2611DBB5E0}"/>
              </a:ext>
            </a:extLst>
          </p:cNvPr>
          <p:cNvGraphicFramePr>
            <a:graphicFrameLocks noGrp="1"/>
          </p:cNvGraphicFramePr>
          <p:nvPr>
            <p:extLst>
              <p:ext uri="{D42A27DB-BD31-4B8C-83A1-F6EECF244321}">
                <p14:modId xmlns:p14="http://schemas.microsoft.com/office/powerpoint/2010/main" val="2777048848"/>
              </p:ext>
            </p:extLst>
          </p:nvPr>
        </p:nvGraphicFramePr>
        <p:xfrm>
          <a:off x="493482" y="5323633"/>
          <a:ext cx="8919035" cy="1051560"/>
        </p:xfrm>
        <a:graphic>
          <a:graphicData uri="http://schemas.openxmlformats.org/drawingml/2006/table">
            <a:tbl>
              <a:tblPr firstRow="1" bandRow="1">
                <a:tableStyleId>{2D5ABB26-0587-4C30-8999-92F81FD0307C}</a:tableStyleId>
              </a:tblPr>
              <a:tblGrid>
                <a:gridCol w="4887908">
                  <a:extLst>
                    <a:ext uri="{9D8B030D-6E8A-4147-A177-3AD203B41FA5}">
                      <a16:colId xmlns:a16="http://schemas.microsoft.com/office/drawing/2014/main" val="3725421009"/>
                    </a:ext>
                  </a:extLst>
                </a:gridCol>
                <a:gridCol w="4031127">
                  <a:extLst>
                    <a:ext uri="{9D8B030D-6E8A-4147-A177-3AD203B41FA5}">
                      <a16:colId xmlns:a16="http://schemas.microsoft.com/office/drawing/2014/main" val="2774326466"/>
                    </a:ext>
                  </a:extLst>
                </a:gridCol>
              </a:tblGrid>
              <a:tr h="213129">
                <a:tc>
                  <a:txBody>
                    <a:bodyPr/>
                    <a:lstStyle/>
                    <a:p>
                      <a:pPr marL="171450" indent="-171450">
                        <a:buFont typeface="Wingdings" panose="05000000000000000000" pitchFamily="2" charset="2"/>
                        <a:buChar char="q"/>
                      </a:pPr>
                      <a:r>
                        <a:rPr lang="ru-RU" sz="1600" b="1" dirty="0"/>
                        <a:t> Увеличена сумма до 5 000 000 рублей</a:t>
                      </a:r>
                    </a:p>
                    <a:p>
                      <a:pPr marL="171450" indent="-171450">
                        <a:buFont typeface="Wingdings" panose="05000000000000000000" pitchFamily="2" charset="2"/>
                        <a:buChar char="q"/>
                      </a:pPr>
                      <a:endParaRPr lang="ru-RU" sz="900" b="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ru-RU" sz="1600" b="1" dirty="0"/>
                        <a:t> Возможна поэтапная выдача займа</a:t>
                      </a:r>
                    </a:p>
                  </a:txBody>
                  <a:tcPr/>
                </a:tc>
                <a:extLst>
                  <a:ext uri="{0D108BD9-81ED-4DB2-BD59-A6C34878D82A}">
                    <a16:rowId xmlns:a16="http://schemas.microsoft.com/office/drawing/2014/main" val="2870332013"/>
                  </a:ext>
                </a:extLst>
              </a:tr>
              <a:tr h="213129">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ru-RU" sz="1600" b="1" dirty="0"/>
                        <a:t> Возможно одновременно получить более одного займа в рамках лимита суммы</a:t>
                      </a:r>
                    </a:p>
                  </a:txBody>
                  <a:tcPr/>
                </a:tc>
                <a:tc>
                  <a:txBody>
                    <a:bodyPr/>
                    <a:lstStyle/>
                    <a:p>
                      <a:pPr marL="171450" indent="-171450">
                        <a:buFont typeface="Wingdings" panose="05000000000000000000" pitchFamily="2" charset="2"/>
                        <a:buChar char="q"/>
                      </a:pPr>
                      <a:r>
                        <a:rPr lang="ru-RU" sz="1600" b="1" dirty="0"/>
                        <a:t> Возможно рефинансирование действующих «дорогих» кредитов</a:t>
                      </a:r>
                    </a:p>
                  </a:txBody>
                  <a:tcPr/>
                </a:tc>
                <a:extLst>
                  <a:ext uri="{0D108BD9-81ED-4DB2-BD59-A6C34878D82A}">
                    <a16:rowId xmlns:a16="http://schemas.microsoft.com/office/drawing/2014/main" val="2138780703"/>
                  </a:ext>
                </a:extLst>
              </a:tr>
            </a:tbl>
          </a:graphicData>
        </a:graphic>
      </p:graphicFrame>
      <p:sp>
        <p:nvSpPr>
          <p:cNvPr id="2" name="Номер слайда 1">
            <a:extLst>
              <a:ext uri="{FF2B5EF4-FFF2-40B4-BE49-F238E27FC236}">
                <a16:creationId xmlns:a16="http://schemas.microsoft.com/office/drawing/2014/main" id="{9DC30DF3-19EF-44C0-80F8-F29C99BE2A04}"/>
              </a:ext>
            </a:extLst>
          </p:cNvPr>
          <p:cNvSpPr>
            <a:spLocks noGrp="1"/>
          </p:cNvSpPr>
          <p:nvPr>
            <p:ph type="sldNum" sz="quarter" idx="10"/>
          </p:nvPr>
        </p:nvSpPr>
        <p:spPr/>
        <p:txBody>
          <a:bodyPr/>
          <a:lstStyle/>
          <a:p>
            <a:pPr>
              <a:defRPr/>
            </a:pPr>
            <a:fld id="{A75F70F0-0F10-43DB-B21C-44BBECAE22B0}" type="slidenum">
              <a:rPr lang="en-US" altLang="ru-RU" smtClean="0"/>
              <a:pPr>
                <a:defRPr/>
              </a:pPr>
              <a:t>0</a:t>
            </a:fld>
            <a:endParaRPr lang="en-US" altLang="ru-RU"/>
          </a:p>
        </p:txBody>
      </p:sp>
    </p:spTree>
    <p:extLst>
      <p:ext uri="{BB962C8B-B14F-4D97-AF65-F5344CB8AC3E}">
        <p14:creationId xmlns:p14="http://schemas.microsoft.com/office/powerpoint/2010/main" val="23473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6" name="TextBox 5">
            <a:extLst>
              <a:ext uri="{FF2B5EF4-FFF2-40B4-BE49-F238E27FC236}">
                <a16:creationId xmlns:a16="http://schemas.microsoft.com/office/drawing/2014/main" id="{C35366D3-6DB8-4A74-B8C5-09B489B9238C}"/>
              </a:ext>
            </a:extLst>
          </p:cNvPr>
          <p:cNvSpPr txBox="1"/>
          <p:nvPr/>
        </p:nvSpPr>
        <p:spPr>
          <a:xfrm>
            <a:off x="560439" y="1089125"/>
            <a:ext cx="5393592" cy="646331"/>
          </a:xfrm>
          <a:prstGeom prst="rect">
            <a:avLst/>
          </a:prstGeom>
          <a:noFill/>
        </p:spPr>
        <p:txBody>
          <a:bodyPr wrap="square" rtlCol="0">
            <a:spAutoFit/>
          </a:bodyPr>
          <a:lstStyle/>
          <a:p>
            <a:r>
              <a:rPr lang="ru-RU" dirty="0"/>
              <a:t>ООО Производственная Компания «МЕГА ОРТОПЕДИК»</a:t>
            </a:r>
          </a:p>
        </p:txBody>
      </p:sp>
      <p:sp>
        <p:nvSpPr>
          <p:cNvPr id="7" name="TextBox 6">
            <a:extLst>
              <a:ext uri="{FF2B5EF4-FFF2-40B4-BE49-F238E27FC236}">
                <a16:creationId xmlns:a16="http://schemas.microsoft.com/office/drawing/2014/main" id="{836DC84A-1697-419F-B035-1A17D6285D04}"/>
              </a:ext>
            </a:extLst>
          </p:cNvPr>
          <p:cNvSpPr txBox="1"/>
          <p:nvPr/>
        </p:nvSpPr>
        <p:spPr>
          <a:xfrm>
            <a:off x="560439" y="1735456"/>
            <a:ext cx="5393593" cy="1815882"/>
          </a:xfrm>
          <a:prstGeom prst="rect">
            <a:avLst/>
          </a:prstGeom>
          <a:noFill/>
        </p:spPr>
        <p:txBody>
          <a:bodyPr wrap="square" rtlCol="0">
            <a:spAutoFit/>
          </a:bodyPr>
          <a:lstStyle/>
          <a:p>
            <a:pPr algn="just"/>
            <a:r>
              <a:rPr lang="ru-RU" sz="1600" dirty="0"/>
              <a:t>	С 2013 года предприятие производит высококачественную детскую ортопедическую и профилактическую обувь торговой марки «М.Е.Г.А. </a:t>
            </a:r>
            <a:r>
              <a:rPr lang="ru-RU" sz="1600" dirty="0" err="1"/>
              <a:t>Orthopedic</a:t>
            </a:r>
            <a:r>
              <a:rPr lang="ru-RU" sz="1600" dirty="0"/>
              <a:t>» по уникальной технологии, разработанной при участии специалистов из России, Италии, Чехии. Для производства используется натуральная кожа и материалы российского производства. </a:t>
            </a:r>
          </a:p>
        </p:txBody>
      </p:sp>
      <p:sp>
        <p:nvSpPr>
          <p:cNvPr id="8" name="TextBox 7">
            <a:extLst>
              <a:ext uri="{FF2B5EF4-FFF2-40B4-BE49-F238E27FC236}">
                <a16:creationId xmlns:a16="http://schemas.microsoft.com/office/drawing/2014/main" id="{2EDC5786-58FC-4E8D-871D-D93A719D86F1}"/>
              </a:ext>
            </a:extLst>
          </p:cNvPr>
          <p:cNvSpPr txBox="1"/>
          <p:nvPr/>
        </p:nvSpPr>
        <p:spPr>
          <a:xfrm>
            <a:off x="5004619" y="4825219"/>
            <a:ext cx="4501787" cy="1908215"/>
          </a:xfrm>
          <a:prstGeom prst="rect">
            <a:avLst/>
          </a:prstGeom>
          <a:noFill/>
        </p:spPr>
        <p:txBody>
          <a:bodyPr wrap="square" rtlCol="0">
            <a:spAutoFit/>
          </a:bodyPr>
          <a:lstStyle/>
          <a:p>
            <a:pPr algn="just"/>
            <a:r>
              <a:rPr lang="ru-RU" sz="1600" b="1" dirty="0"/>
              <a:t>Предоставлено 3 займа:</a:t>
            </a:r>
          </a:p>
          <a:p>
            <a:pPr algn="just"/>
            <a:r>
              <a:rPr lang="ru-RU" sz="1600" b="1" dirty="0"/>
              <a:t>2015 год		- 1 млн. рублей</a:t>
            </a:r>
          </a:p>
          <a:p>
            <a:pPr algn="just"/>
            <a:r>
              <a:rPr lang="ru-RU" sz="1600" b="1" dirty="0"/>
              <a:t>2016 год 		- 3 млн. рублей</a:t>
            </a:r>
          </a:p>
          <a:p>
            <a:pPr algn="just"/>
            <a:r>
              <a:rPr lang="ru-RU" sz="1600" b="1" dirty="0"/>
              <a:t>2017 год 		- 3 млн. рублей</a:t>
            </a:r>
          </a:p>
          <a:p>
            <a:pPr algn="just"/>
            <a:endParaRPr lang="ru-RU" sz="600" b="1" dirty="0"/>
          </a:p>
          <a:p>
            <a:pPr algn="just"/>
            <a:r>
              <a:rPr lang="ru-RU" sz="1600" b="1" dirty="0"/>
              <a:t>На предприятии стабильно работают и получают заработную плату 53 жителей Раменского района</a:t>
            </a:r>
          </a:p>
        </p:txBody>
      </p:sp>
      <p:sp>
        <p:nvSpPr>
          <p:cNvPr id="2" name="Номер слайда 1">
            <a:extLst>
              <a:ext uri="{FF2B5EF4-FFF2-40B4-BE49-F238E27FC236}">
                <a16:creationId xmlns:a16="http://schemas.microsoft.com/office/drawing/2014/main" id="{0A9B9100-5CAD-496A-9E46-A2BE58B18E25}"/>
              </a:ext>
            </a:extLst>
          </p:cNvPr>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080" y="1735456"/>
            <a:ext cx="2778527" cy="3024423"/>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439" y="3860800"/>
            <a:ext cx="4045912" cy="2626287"/>
          </a:xfrm>
          <a:prstGeom prst="rect">
            <a:avLst/>
          </a:prstGeom>
        </p:spPr>
      </p:pic>
    </p:spTree>
    <p:extLst>
      <p:ext uri="{BB962C8B-B14F-4D97-AF65-F5344CB8AC3E}">
        <p14:creationId xmlns:p14="http://schemas.microsoft.com/office/powerpoint/2010/main" val="340563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209760" y="342190"/>
            <a:ext cx="9240837" cy="369332"/>
          </a:xfrm>
        </p:spPr>
        <p:txBody>
          <a:bodyPr/>
          <a:lstStyle/>
          <a:p>
            <a:pPr algn="ctr"/>
            <a:r>
              <a:rPr lang="ru-RU" sz="2400" dirty="0">
                <a:latin typeface="Arial Narrow" pitchFamily="34" charset="0"/>
              </a:rPr>
              <a:t>Московский областной фонд микрофинансирования</a:t>
            </a:r>
          </a:p>
        </p:txBody>
      </p:sp>
      <p:sp>
        <p:nvSpPr>
          <p:cNvPr id="7" name="Содержимое 2"/>
          <p:cNvSpPr txBox="1">
            <a:spLocks/>
          </p:cNvSpPr>
          <p:nvPr/>
        </p:nvSpPr>
        <p:spPr bwMode="auto">
          <a:xfrm>
            <a:off x="609600" y="2310746"/>
            <a:ext cx="8686800" cy="3891407"/>
          </a:xfrm>
          <a:prstGeom prst="rect">
            <a:avLst/>
          </a:prstGeom>
          <a:noFill/>
          <a:ln w="9525">
            <a:noFill/>
            <a:miter lim="800000"/>
            <a:headEnd/>
            <a:tailEnd/>
          </a:ln>
        </p:spPr>
        <p:txBody>
          <a:bodyPr/>
          <a:lstStyle/>
          <a:p>
            <a:pPr marL="342900" indent="-342900" algn="ctr" eaLnBrk="0" hangingPunct="0">
              <a:spcBef>
                <a:spcPct val="20000"/>
              </a:spcBef>
            </a:pPr>
            <a:r>
              <a:rPr lang="ru-RU" sz="6000" dirty="0"/>
              <a:t> </a:t>
            </a:r>
            <a:r>
              <a:rPr lang="ru-RU" sz="6000" b="1" dirty="0"/>
              <a:t>(495) 730-50-76 </a:t>
            </a:r>
            <a:endParaRPr lang="ru-RU" sz="6000" b="1" dirty="0">
              <a:hlinkClick r:id="rId2"/>
            </a:endParaRPr>
          </a:p>
          <a:p>
            <a:pPr marL="342900" indent="-342900" algn="ctr" eaLnBrk="0" hangingPunct="0">
              <a:spcBef>
                <a:spcPct val="20000"/>
              </a:spcBef>
            </a:pPr>
            <a:r>
              <a:rPr lang="en-US" sz="6000" dirty="0">
                <a:hlinkClick r:id="rId2"/>
              </a:rPr>
              <a:t>www.mofmicro.ru</a:t>
            </a:r>
            <a:endParaRPr lang="ru-RU" sz="4800" dirty="0"/>
          </a:p>
          <a:p>
            <a:pPr marL="342900" indent="-342900" algn="ctr" eaLnBrk="0" hangingPunct="0">
              <a:spcBef>
                <a:spcPct val="20000"/>
              </a:spcBef>
            </a:pPr>
            <a:r>
              <a:rPr lang="en-US" sz="3200" dirty="0"/>
              <a:t>fond@mofmicro.ru</a:t>
            </a:r>
            <a:endParaRPr lang="ru-RU" sz="3200" dirty="0"/>
          </a:p>
          <a:p>
            <a:pPr marL="342900" indent="-342900" algn="ctr" eaLnBrk="0" hangingPunct="0">
              <a:spcBef>
                <a:spcPct val="20000"/>
              </a:spcBef>
            </a:pPr>
            <a:r>
              <a:rPr lang="ru-RU" sz="3200" dirty="0"/>
              <a:t>г. Красногорск, бульвар Строителей, д.4, корп.1, секция Г, 12 этаж, офис 10</a:t>
            </a:r>
            <a:endParaRPr lang="en-US" sz="3200" dirty="0"/>
          </a:p>
        </p:txBody>
      </p:sp>
      <p:pic>
        <p:nvPicPr>
          <p:cNvPr id="8" name="Рисунок 7" descr="Логотип МОФМ_5.jpg"/>
          <p:cNvPicPr>
            <a:picLocks noChangeAspect="1"/>
          </p:cNvPicPr>
          <p:nvPr/>
        </p:nvPicPr>
        <p:blipFill>
          <a:blip r:embed="rId3" cstate="print"/>
          <a:stretch>
            <a:fillRect/>
          </a:stretch>
        </p:blipFill>
        <p:spPr>
          <a:xfrm>
            <a:off x="4370121" y="924566"/>
            <a:ext cx="1165758" cy="1173136"/>
          </a:xfrm>
          <a:prstGeom prst="rect">
            <a:avLst/>
          </a:prstGeom>
        </p:spPr>
      </p:pic>
      <p:sp>
        <p:nvSpPr>
          <p:cNvPr id="2" name="Номер слайда 1">
            <a:extLst>
              <a:ext uri="{FF2B5EF4-FFF2-40B4-BE49-F238E27FC236}">
                <a16:creationId xmlns:a16="http://schemas.microsoft.com/office/drawing/2014/main" id="{13AB143D-AB36-470B-BE3B-33C72A015814}"/>
              </a:ext>
            </a:extLst>
          </p:cNvPr>
          <p:cNvSpPr>
            <a:spLocks noGrp="1"/>
          </p:cNvSpPr>
          <p:nvPr>
            <p:ph type="sldNum" sz="quarter" idx="10"/>
          </p:nvPr>
        </p:nvSpPr>
        <p:spPr/>
        <p:txBody>
          <a:bodyPr/>
          <a:lstStyle/>
          <a:p>
            <a:pPr>
              <a:defRPr/>
            </a:pPr>
            <a:fld id="{A75F70F0-0F10-43DB-B21C-44BBECAE22B0}" type="slidenum">
              <a:rPr lang="en-US" altLang="ru-RU" smtClean="0"/>
              <a:pPr>
                <a:defRPr/>
              </a:pPr>
              <a:t>10</a:t>
            </a:fld>
            <a:endParaRPr lang="en-US" altLang="ru-RU"/>
          </a:p>
        </p:txBody>
      </p:sp>
      <p:pic>
        <p:nvPicPr>
          <p:cNvPr id="10" name="Рисунок 9">
            <a:extLst>
              <a:ext uri="{FF2B5EF4-FFF2-40B4-BE49-F238E27FC236}">
                <a16:creationId xmlns:a16="http://schemas.microsoft.com/office/drawing/2014/main" id="{1E62F59F-652C-44C8-80BD-82BD6EBD6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Tree>
    <p:extLst>
      <p:ext uri="{BB962C8B-B14F-4D97-AF65-F5344CB8AC3E}">
        <p14:creationId xmlns:p14="http://schemas.microsoft.com/office/powerpoint/2010/main" val="383380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graphicFrame>
        <p:nvGraphicFramePr>
          <p:cNvPr id="6" name="Таблица 5">
            <a:extLst>
              <a:ext uri="{FF2B5EF4-FFF2-40B4-BE49-F238E27FC236}">
                <a16:creationId xmlns:a16="http://schemas.microsoft.com/office/drawing/2014/main" id="{015EF82E-D2DD-4AA2-8A64-4F3DCAC35ABB}"/>
              </a:ext>
            </a:extLst>
          </p:cNvPr>
          <p:cNvGraphicFramePr>
            <a:graphicFrameLocks noGrp="1"/>
          </p:cNvGraphicFramePr>
          <p:nvPr>
            <p:extLst>
              <p:ext uri="{D42A27DB-BD31-4B8C-83A1-F6EECF244321}">
                <p14:modId xmlns:p14="http://schemas.microsoft.com/office/powerpoint/2010/main" val="777538212"/>
              </p:ext>
            </p:extLst>
          </p:nvPr>
        </p:nvGraphicFramePr>
        <p:xfrm>
          <a:off x="970912" y="1936799"/>
          <a:ext cx="8113927" cy="2698074"/>
        </p:xfrm>
        <a:graphic>
          <a:graphicData uri="http://schemas.openxmlformats.org/drawingml/2006/table">
            <a:tbl>
              <a:tblPr bandRow="1">
                <a:tableStyleId>{7E9639D4-E3E2-4D34-9284-5A2195B3D0D7}</a:tableStyleId>
              </a:tblPr>
              <a:tblGrid>
                <a:gridCol w="5044077">
                  <a:extLst>
                    <a:ext uri="{9D8B030D-6E8A-4147-A177-3AD203B41FA5}">
                      <a16:colId xmlns:a16="http://schemas.microsoft.com/office/drawing/2014/main" val="20000"/>
                    </a:ext>
                  </a:extLst>
                </a:gridCol>
                <a:gridCol w="1534926">
                  <a:extLst>
                    <a:ext uri="{9D8B030D-6E8A-4147-A177-3AD203B41FA5}">
                      <a16:colId xmlns:a16="http://schemas.microsoft.com/office/drawing/2014/main" val="20001"/>
                    </a:ext>
                  </a:extLst>
                </a:gridCol>
                <a:gridCol w="1534924">
                  <a:extLst>
                    <a:ext uri="{9D8B030D-6E8A-4147-A177-3AD203B41FA5}">
                      <a16:colId xmlns:a16="http://schemas.microsoft.com/office/drawing/2014/main" val="20002"/>
                    </a:ext>
                  </a:extLst>
                </a:gridCol>
              </a:tblGrid>
              <a:tr h="872162">
                <a:tc>
                  <a:txBody>
                    <a:bodyPr/>
                    <a:lstStyle/>
                    <a:p>
                      <a:pPr algn="ctr"/>
                      <a:r>
                        <a:rPr lang="ru-RU" sz="1800" b="1" dirty="0"/>
                        <a:t>Показатели</a:t>
                      </a:r>
                      <a:endParaRPr lang="ru-RU" sz="1800" b="1" dirty="0">
                        <a:solidFill>
                          <a:schemeClr val="tx1"/>
                        </a:solidFill>
                        <a:latin typeface="+mn-lt"/>
                      </a:endParaRPr>
                    </a:p>
                  </a:txBody>
                  <a:tcPr marL="84406" marR="84406" marT="42203" marB="42203" anchor="ctr"/>
                </a:tc>
                <a:tc>
                  <a:txBody>
                    <a:bodyPr/>
                    <a:lstStyle/>
                    <a:p>
                      <a:pPr algn="ctr"/>
                      <a:r>
                        <a:rPr lang="ru-RU" sz="1700" b="1" dirty="0"/>
                        <a:t>201</a:t>
                      </a:r>
                      <a:r>
                        <a:rPr lang="en-US" sz="1700" b="1" dirty="0"/>
                        <a:t>7</a:t>
                      </a:r>
                      <a:endParaRPr lang="ru-RU" sz="1700" b="1" dirty="0"/>
                    </a:p>
                  </a:txBody>
                  <a:tcPr marL="84406" marR="84406" marT="42203" marB="42203" anchor="ctr"/>
                </a:tc>
                <a:tc>
                  <a:txBody>
                    <a:bodyPr/>
                    <a:lstStyle/>
                    <a:p>
                      <a:pPr algn="ctr"/>
                      <a:r>
                        <a:rPr lang="ru-RU" sz="1700" b="1" kern="1200" dirty="0"/>
                        <a:t>2018</a:t>
                      </a:r>
                      <a:endParaRPr lang="ru-RU" sz="1700" b="1" kern="1200" dirty="0">
                        <a:solidFill>
                          <a:schemeClr val="dk1"/>
                        </a:solidFill>
                        <a:latin typeface="+mn-lt"/>
                        <a:ea typeface="+mn-ea"/>
                        <a:cs typeface="+mn-cs"/>
                      </a:endParaRPr>
                    </a:p>
                  </a:txBody>
                  <a:tcPr marL="84406" marR="84406" marT="42203" marB="42203" anchor="ctr"/>
                </a:tc>
                <a:extLst>
                  <a:ext uri="{0D108BD9-81ED-4DB2-BD59-A6C34878D82A}">
                    <a16:rowId xmlns:a16="http://schemas.microsoft.com/office/drawing/2014/main" val="10000"/>
                  </a:ext>
                </a:extLst>
              </a:tr>
              <a:tr h="574117">
                <a:tc>
                  <a:txBody>
                    <a:bodyPr/>
                    <a:lstStyle/>
                    <a:p>
                      <a:r>
                        <a:rPr lang="ru-RU" sz="1800" b="1" dirty="0"/>
                        <a:t>Капитализация,</a:t>
                      </a:r>
                      <a:r>
                        <a:rPr lang="ru-RU" sz="1800" b="1" baseline="0" dirty="0"/>
                        <a:t> млн. руб.</a:t>
                      </a:r>
                      <a:endParaRPr lang="ru-RU" sz="1800" b="1" dirty="0">
                        <a:latin typeface="+mn-lt"/>
                      </a:endParaRPr>
                    </a:p>
                  </a:txBody>
                  <a:tcPr marL="84406" marR="84406" marT="42203" marB="42203" anchor="ctr"/>
                </a:tc>
                <a:tc>
                  <a:txBody>
                    <a:bodyPr/>
                    <a:lstStyle/>
                    <a:p>
                      <a:pPr marL="0" algn="ctr" defTabSz="932753" rtl="0" eaLnBrk="1" latinLnBrk="0" hangingPunct="1"/>
                      <a:r>
                        <a:rPr lang="ru-RU" sz="1800" b="1" kern="1200" dirty="0"/>
                        <a:t>334,1</a:t>
                      </a:r>
                      <a:endParaRPr lang="ru-RU" sz="1800" b="1" kern="1200" dirty="0">
                        <a:solidFill>
                          <a:schemeClr val="dk1"/>
                        </a:solidFill>
                        <a:latin typeface="+mn-lt"/>
                        <a:ea typeface="+mn-ea"/>
                        <a:cs typeface="+mn-cs"/>
                      </a:endParaRPr>
                    </a:p>
                  </a:txBody>
                  <a:tcPr marL="84406" marR="84406" marT="42203" marB="42203" anchor="ctr"/>
                </a:tc>
                <a:tc>
                  <a:txBody>
                    <a:bodyPr/>
                    <a:lstStyle/>
                    <a:p>
                      <a:pPr algn="ctr"/>
                      <a:r>
                        <a:rPr lang="ru-RU" sz="1800" b="1" dirty="0"/>
                        <a:t>335,7</a:t>
                      </a:r>
                    </a:p>
                  </a:txBody>
                  <a:tcPr marL="84406" marR="84406" marT="42203" marB="42203" anchor="ctr"/>
                </a:tc>
                <a:extLst>
                  <a:ext uri="{0D108BD9-81ED-4DB2-BD59-A6C34878D82A}">
                    <a16:rowId xmlns:a16="http://schemas.microsoft.com/office/drawing/2014/main" val="10001"/>
                  </a:ext>
                </a:extLst>
              </a:tr>
              <a:tr h="574117">
                <a:tc>
                  <a:txBody>
                    <a:bodyPr/>
                    <a:lstStyle/>
                    <a:p>
                      <a:r>
                        <a:rPr lang="ru-RU" sz="1800" b="1" kern="1200" dirty="0">
                          <a:effectLst/>
                        </a:rPr>
                        <a:t>Количество</a:t>
                      </a:r>
                      <a:r>
                        <a:rPr lang="en-US" sz="1800" b="1" kern="1200" baseline="0" dirty="0">
                          <a:effectLst/>
                        </a:rPr>
                        <a:t> </a:t>
                      </a:r>
                      <a:r>
                        <a:rPr lang="ru-RU" sz="1800" b="1" kern="1200" dirty="0">
                          <a:effectLst/>
                        </a:rPr>
                        <a:t>займов, шт.</a:t>
                      </a:r>
                      <a:endParaRPr lang="ru-RU" sz="1800" b="1" dirty="0">
                        <a:latin typeface="+mn-lt"/>
                      </a:endParaRPr>
                    </a:p>
                  </a:txBody>
                  <a:tcPr marL="84406" marR="84406" marT="42203" marB="42203" anchor="ctr"/>
                </a:tc>
                <a:tc>
                  <a:txBody>
                    <a:bodyPr/>
                    <a:lstStyle/>
                    <a:p>
                      <a:pPr marL="0" algn="ctr" defTabSz="932753" rtl="0" eaLnBrk="1" latinLnBrk="0" hangingPunct="1"/>
                      <a:r>
                        <a:rPr lang="en-US" sz="1800" b="1" kern="1200" dirty="0"/>
                        <a:t>150</a:t>
                      </a:r>
                      <a:endParaRPr lang="ru-RU" sz="1800" b="1" kern="1200" dirty="0">
                        <a:solidFill>
                          <a:schemeClr val="dk1"/>
                        </a:solidFill>
                        <a:latin typeface="+mn-lt"/>
                        <a:ea typeface="+mn-ea"/>
                        <a:cs typeface="+mn-cs"/>
                      </a:endParaRPr>
                    </a:p>
                  </a:txBody>
                  <a:tcPr marL="84406" marR="84406" marT="42203" marB="42203" anchor="ctr"/>
                </a:tc>
                <a:tc>
                  <a:txBody>
                    <a:bodyPr/>
                    <a:lstStyle/>
                    <a:p>
                      <a:pPr algn="ctr"/>
                      <a:r>
                        <a:rPr lang="ru-RU" sz="1800" b="1" dirty="0"/>
                        <a:t>150</a:t>
                      </a:r>
                    </a:p>
                  </a:txBody>
                  <a:tcPr marL="84406" marR="84406" marT="42203" marB="42203" anchor="ctr"/>
                </a:tc>
                <a:extLst>
                  <a:ext uri="{0D108BD9-81ED-4DB2-BD59-A6C34878D82A}">
                    <a16:rowId xmlns:a16="http://schemas.microsoft.com/office/drawing/2014/main" val="10003"/>
                  </a:ext>
                </a:extLst>
              </a:tr>
              <a:tr h="677678">
                <a:tc>
                  <a:txBody>
                    <a:bodyPr/>
                    <a:lstStyle/>
                    <a:p>
                      <a:r>
                        <a:rPr lang="ru-RU" sz="1800" b="1" kern="1200" dirty="0">
                          <a:effectLst/>
                        </a:rPr>
                        <a:t>Сумма займов, млн. руб.</a:t>
                      </a:r>
                      <a:endParaRPr lang="ru-RU" sz="1800" b="1" dirty="0">
                        <a:latin typeface="+mn-lt"/>
                      </a:endParaRPr>
                    </a:p>
                  </a:txBody>
                  <a:tcPr marL="84406" marR="84406" marT="42203" marB="42203" anchor="ctr"/>
                </a:tc>
                <a:tc>
                  <a:txBody>
                    <a:bodyPr/>
                    <a:lstStyle/>
                    <a:p>
                      <a:pPr algn="ctr"/>
                      <a:r>
                        <a:rPr lang="ru-RU" sz="1800" b="1" dirty="0"/>
                        <a:t>2</a:t>
                      </a:r>
                      <a:r>
                        <a:rPr lang="en-US" sz="1800" b="1" dirty="0"/>
                        <a:t>78,5</a:t>
                      </a:r>
                      <a:endParaRPr lang="ru-RU" sz="1800" b="1" dirty="0">
                        <a:solidFill>
                          <a:schemeClr val="tx1"/>
                        </a:solidFill>
                        <a:latin typeface="+mn-lt"/>
                      </a:endParaRPr>
                    </a:p>
                  </a:txBody>
                  <a:tcPr marL="84406" marR="84406" marT="42203" marB="42203" anchor="ctr"/>
                </a:tc>
                <a:tc>
                  <a:txBody>
                    <a:bodyPr/>
                    <a:lstStyle/>
                    <a:p>
                      <a:pPr algn="ctr"/>
                      <a:r>
                        <a:rPr lang="ru-RU" sz="1800" b="1" dirty="0"/>
                        <a:t>301,0</a:t>
                      </a:r>
                    </a:p>
                  </a:txBody>
                  <a:tcPr marL="84406" marR="84406" marT="42203" marB="42203" anchor="ct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FE80D4C4-BB9E-43EC-BDDA-D6BBDD08BF86}"/>
              </a:ext>
            </a:extLst>
          </p:cNvPr>
          <p:cNvSpPr txBox="1"/>
          <p:nvPr/>
        </p:nvSpPr>
        <p:spPr>
          <a:xfrm>
            <a:off x="970913" y="1266613"/>
            <a:ext cx="8113928" cy="400110"/>
          </a:xfrm>
          <a:prstGeom prst="rect">
            <a:avLst/>
          </a:prstGeom>
          <a:noFill/>
        </p:spPr>
        <p:txBody>
          <a:bodyPr wrap="square" rtlCol="0">
            <a:spAutoFit/>
          </a:bodyPr>
          <a:lstStyle/>
          <a:p>
            <a:r>
              <a:rPr lang="ru-RU" sz="2000" b="1" dirty="0"/>
              <a:t>Основные показатели деятельности 2017-2018</a:t>
            </a:r>
          </a:p>
        </p:txBody>
      </p:sp>
      <p:sp>
        <p:nvSpPr>
          <p:cNvPr id="8" name="TextBox 7">
            <a:extLst>
              <a:ext uri="{FF2B5EF4-FFF2-40B4-BE49-F238E27FC236}">
                <a16:creationId xmlns:a16="http://schemas.microsoft.com/office/drawing/2014/main" id="{29C1908E-2DC1-44FE-A45D-422F0A74D20A}"/>
              </a:ext>
            </a:extLst>
          </p:cNvPr>
          <p:cNvSpPr txBox="1"/>
          <p:nvPr/>
        </p:nvSpPr>
        <p:spPr>
          <a:xfrm>
            <a:off x="922602" y="4945056"/>
            <a:ext cx="8210550" cy="646331"/>
          </a:xfrm>
          <a:prstGeom prst="rect">
            <a:avLst/>
          </a:prstGeom>
          <a:noFill/>
        </p:spPr>
        <p:txBody>
          <a:bodyPr wrap="square" rtlCol="0">
            <a:spAutoFit/>
          </a:bodyPr>
          <a:lstStyle/>
          <a:p>
            <a:r>
              <a:rPr lang="ru-RU" b="1" dirty="0"/>
              <a:t>С начала деятельности предоставлено 1376 займов на сумму 1 651 млн. руб., что в 5 раз превосходит капитализацию фонда</a:t>
            </a:r>
          </a:p>
        </p:txBody>
      </p:sp>
      <p:sp>
        <p:nvSpPr>
          <p:cNvPr id="2" name="Номер слайда 1">
            <a:extLst>
              <a:ext uri="{FF2B5EF4-FFF2-40B4-BE49-F238E27FC236}">
                <a16:creationId xmlns:a16="http://schemas.microsoft.com/office/drawing/2014/main" id="{22E3A11E-F890-4111-94D3-17DA101BA52E}"/>
              </a:ext>
            </a:extLst>
          </p:cNvPr>
          <p:cNvSpPr>
            <a:spLocks noGrp="1"/>
          </p:cNvSpPr>
          <p:nvPr>
            <p:ph type="sldNum" sz="quarter" idx="10"/>
          </p:nvPr>
        </p:nvSpPr>
        <p:spPr/>
        <p:txBody>
          <a:bodyPr/>
          <a:lstStyle/>
          <a:p>
            <a:pPr>
              <a:defRPr/>
            </a:pPr>
            <a:fld id="{A75F70F0-0F10-43DB-B21C-44BBECAE22B0}" type="slidenum">
              <a:rPr lang="en-US" altLang="ru-RU" smtClean="0"/>
              <a:pPr>
                <a:defRPr/>
              </a:pPr>
              <a:t>1</a:t>
            </a:fld>
            <a:endParaRPr lang="en-US" altLang="ru-RU"/>
          </a:p>
        </p:txBody>
      </p:sp>
    </p:spTree>
    <p:extLst>
      <p:ext uri="{BB962C8B-B14F-4D97-AF65-F5344CB8AC3E}">
        <p14:creationId xmlns:p14="http://schemas.microsoft.com/office/powerpoint/2010/main" val="420422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8" name="TextBox 7">
            <a:extLst>
              <a:ext uri="{FF2B5EF4-FFF2-40B4-BE49-F238E27FC236}">
                <a16:creationId xmlns:a16="http://schemas.microsoft.com/office/drawing/2014/main" id="{B5752196-2A7E-4D2E-8D13-B7E0922D9691}"/>
              </a:ext>
            </a:extLst>
          </p:cNvPr>
          <p:cNvSpPr txBox="1"/>
          <p:nvPr/>
        </p:nvSpPr>
        <p:spPr>
          <a:xfrm>
            <a:off x="1561056" y="1149030"/>
            <a:ext cx="7012134" cy="1123712"/>
          </a:xfrm>
          <a:prstGeom prst="roundRect">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000" b="1" dirty="0"/>
              <a:t>Целевая категория заемщиков:</a:t>
            </a:r>
            <a:endParaRPr lang="en-US" sz="2000" b="1" dirty="0"/>
          </a:p>
          <a:p>
            <a:pPr algn="ctr"/>
            <a:r>
              <a:rPr lang="ru-RU" sz="2000" b="1" dirty="0"/>
              <a:t>Малый (микро) бизнес нацеленный на развитие, но</a:t>
            </a:r>
          </a:p>
          <a:p>
            <a:pPr algn="ctr"/>
            <a:r>
              <a:rPr lang="ru-RU" sz="2000" b="1" dirty="0"/>
              <a:t>имеющий сложности с доступом к кредитам банков   </a:t>
            </a:r>
          </a:p>
        </p:txBody>
      </p:sp>
      <p:sp>
        <p:nvSpPr>
          <p:cNvPr id="9" name="TextBox 8">
            <a:extLst>
              <a:ext uri="{FF2B5EF4-FFF2-40B4-BE49-F238E27FC236}">
                <a16:creationId xmlns:a16="http://schemas.microsoft.com/office/drawing/2014/main" id="{BE1851D0-7BC2-4234-8DD1-FA526C41F355}"/>
              </a:ext>
            </a:extLst>
          </p:cNvPr>
          <p:cNvSpPr txBox="1"/>
          <p:nvPr/>
        </p:nvSpPr>
        <p:spPr>
          <a:xfrm>
            <a:off x="2882289" y="2713977"/>
            <a:ext cx="2184834" cy="1660743"/>
          </a:xfrm>
          <a:prstGeom prst="roundRect">
            <a:avLst>
              <a:gd name="adj" fmla="val 9713"/>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b="1" dirty="0"/>
              <a:t>Социальные предприниматели</a:t>
            </a:r>
          </a:p>
          <a:p>
            <a:pPr algn="ctr"/>
            <a:endParaRPr lang="ru-RU" sz="1600" b="1" dirty="0"/>
          </a:p>
          <a:p>
            <a:pPr algn="ctr"/>
            <a:r>
              <a:rPr lang="ru-RU" sz="1600" b="1" dirty="0"/>
              <a:t>100 займов </a:t>
            </a:r>
          </a:p>
          <a:p>
            <a:pPr algn="ctr"/>
            <a:r>
              <a:rPr lang="ru-RU" sz="1600" b="1" dirty="0"/>
              <a:t>(8%)</a:t>
            </a:r>
          </a:p>
          <a:p>
            <a:pPr algn="ctr"/>
            <a:endParaRPr lang="ru-RU" sz="1600" b="1" dirty="0"/>
          </a:p>
        </p:txBody>
      </p:sp>
      <p:sp>
        <p:nvSpPr>
          <p:cNvPr id="10" name="TextBox 9">
            <a:extLst>
              <a:ext uri="{FF2B5EF4-FFF2-40B4-BE49-F238E27FC236}">
                <a16:creationId xmlns:a16="http://schemas.microsoft.com/office/drawing/2014/main" id="{47D82B15-1494-4AF3-882C-EECAF67C4634}"/>
              </a:ext>
            </a:extLst>
          </p:cNvPr>
          <p:cNvSpPr txBox="1"/>
          <p:nvPr/>
        </p:nvSpPr>
        <p:spPr>
          <a:xfrm>
            <a:off x="5298261" y="2713978"/>
            <a:ext cx="1953782" cy="1693307"/>
          </a:xfrm>
          <a:prstGeom prst="roundRect">
            <a:avLst>
              <a:gd name="adj" fmla="val 9713"/>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b="1" dirty="0"/>
              <a:t>Периферийные районы области</a:t>
            </a:r>
          </a:p>
          <a:p>
            <a:pPr algn="ctr"/>
            <a:endParaRPr lang="ru-RU" sz="1600" b="1" dirty="0"/>
          </a:p>
          <a:p>
            <a:pPr algn="ctr"/>
            <a:r>
              <a:rPr lang="ru-RU" sz="1600" b="1" dirty="0"/>
              <a:t>623 займа </a:t>
            </a:r>
          </a:p>
          <a:p>
            <a:pPr algn="ctr"/>
            <a:r>
              <a:rPr lang="ru-RU" sz="1600" b="1" dirty="0"/>
              <a:t>(48%)</a:t>
            </a:r>
          </a:p>
          <a:p>
            <a:pPr algn="ctr"/>
            <a:endParaRPr lang="ru-RU" b="1" dirty="0"/>
          </a:p>
        </p:txBody>
      </p:sp>
      <p:sp>
        <p:nvSpPr>
          <p:cNvPr id="11" name="TextBox 10">
            <a:extLst>
              <a:ext uri="{FF2B5EF4-FFF2-40B4-BE49-F238E27FC236}">
                <a16:creationId xmlns:a16="http://schemas.microsoft.com/office/drawing/2014/main" id="{27939A3E-8203-4DE9-8123-1FE248848CEC}"/>
              </a:ext>
            </a:extLst>
          </p:cNvPr>
          <p:cNvSpPr txBox="1"/>
          <p:nvPr/>
        </p:nvSpPr>
        <p:spPr>
          <a:xfrm>
            <a:off x="7483181" y="2713977"/>
            <a:ext cx="1953782" cy="1660743"/>
          </a:xfrm>
          <a:prstGeom prst="roundRect">
            <a:avLst>
              <a:gd name="adj" fmla="val 9713"/>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b="1" dirty="0"/>
              <a:t>Фермерские хозяйства</a:t>
            </a:r>
          </a:p>
          <a:p>
            <a:pPr algn="ctr"/>
            <a:endParaRPr lang="ru-RU" sz="1600" b="1" dirty="0"/>
          </a:p>
          <a:p>
            <a:pPr algn="ctr"/>
            <a:r>
              <a:rPr lang="ru-RU" sz="1600" b="1" dirty="0"/>
              <a:t>165 займов (14%)</a:t>
            </a:r>
            <a:endParaRPr lang="ru-RU" sz="2000" b="1" dirty="0"/>
          </a:p>
          <a:p>
            <a:pPr algn="ctr"/>
            <a:endParaRPr lang="ru-RU" sz="1600" b="1" dirty="0"/>
          </a:p>
        </p:txBody>
      </p:sp>
      <p:sp>
        <p:nvSpPr>
          <p:cNvPr id="12" name="TextBox 11">
            <a:extLst>
              <a:ext uri="{FF2B5EF4-FFF2-40B4-BE49-F238E27FC236}">
                <a16:creationId xmlns:a16="http://schemas.microsoft.com/office/drawing/2014/main" id="{17B84B41-8B2A-48D0-A299-B94EE4539A98}"/>
              </a:ext>
            </a:extLst>
          </p:cNvPr>
          <p:cNvSpPr txBox="1"/>
          <p:nvPr/>
        </p:nvSpPr>
        <p:spPr>
          <a:xfrm>
            <a:off x="711200" y="4551218"/>
            <a:ext cx="8210550" cy="2031325"/>
          </a:xfrm>
          <a:prstGeom prst="rect">
            <a:avLst/>
          </a:prstGeom>
          <a:noFill/>
        </p:spPr>
        <p:txBody>
          <a:bodyPr wrap="square" rtlCol="0">
            <a:spAutoFit/>
          </a:bodyPr>
          <a:lstStyle/>
          <a:p>
            <a:r>
              <a:rPr lang="ru-RU" b="1" dirty="0"/>
              <a:t>В 2018 году 40% заемщиков предоставлен гибкий график возврата займа, предусматривающий либо начальную отсрочку платежей, либо дифференцированные платежи с учетом сезонности.</a:t>
            </a:r>
          </a:p>
          <a:p>
            <a:endParaRPr lang="ru-RU" b="1" dirty="0"/>
          </a:p>
          <a:p>
            <a:r>
              <a:rPr lang="ru-RU" b="1" dirty="0"/>
              <a:t>Все заёмщики получают индивидуальную финансовую консультацию и, при необходимости, помощь в подготовке документов.</a:t>
            </a:r>
          </a:p>
        </p:txBody>
      </p:sp>
      <p:sp>
        <p:nvSpPr>
          <p:cNvPr id="13" name="TextBox 12">
            <a:extLst>
              <a:ext uri="{FF2B5EF4-FFF2-40B4-BE49-F238E27FC236}">
                <a16:creationId xmlns:a16="http://schemas.microsoft.com/office/drawing/2014/main" id="{01CC47C3-AE8A-4329-976F-CC7CBF45761E}"/>
              </a:ext>
            </a:extLst>
          </p:cNvPr>
          <p:cNvSpPr txBox="1"/>
          <p:nvPr/>
        </p:nvSpPr>
        <p:spPr>
          <a:xfrm>
            <a:off x="711200" y="2713978"/>
            <a:ext cx="1939951" cy="1628180"/>
          </a:xfrm>
          <a:prstGeom prst="roundRect">
            <a:avLst>
              <a:gd name="adj" fmla="val 9713"/>
            </a:avLst>
          </a:prstGeom>
          <a:ln w="19050">
            <a:solidFill>
              <a:schemeClr val="accent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600" b="1" dirty="0"/>
              <a:t>Начинающие</a:t>
            </a:r>
          </a:p>
          <a:p>
            <a:pPr algn="ctr"/>
            <a:r>
              <a:rPr lang="ru-RU" sz="1600" b="1" dirty="0"/>
              <a:t>(вкл. стартап)</a:t>
            </a:r>
          </a:p>
          <a:p>
            <a:pPr algn="ctr"/>
            <a:endParaRPr lang="ru-RU" sz="1600" b="1" dirty="0"/>
          </a:p>
          <a:p>
            <a:pPr algn="ctr"/>
            <a:r>
              <a:rPr lang="ru-RU" sz="1600" b="1" dirty="0"/>
              <a:t>265 займа </a:t>
            </a:r>
          </a:p>
          <a:p>
            <a:pPr algn="ctr"/>
            <a:r>
              <a:rPr lang="ru-RU" sz="1600" b="1" dirty="0"/>
              <a:t>(20%)</a:t>
            </a:r>
            <a:endParaRPr lang="ru-RU" sz="1200" b="1" dirty="0"/>
          </a:p>
          <a:p>
            <a:pPr algn="ctr"/>
            <a:endParaRPr lang="ru-RU" sz="1400" b="1" dirty="0"/>
          </a:p>
        </p:txBody>
      </p:sp>
      <p:sp>
        <p:nvSpPr>
          <p:cNvPr id="2" name="Номер слайда 1">
            <a:extLst>
              <a:ext uri="{FF2B5EF4-FFF2-40B4-BE49-F238E27FC236}">
                <a16:creationId xmlns:a16="http://schemas.microsoft.com/office/drawing/2014/main" id="{3F3AB39A-9694-4A70-A7F8-3F94C3F85E87}"/>
              </a:ext>
            </a:extLst>
          </p:cNvPr>
          <p:cNvSpPr>
            <a:spLocks noGrp="1"/>
          </p:cNvSpPr>
          <p:nvPr>
            <p:ph type="sldNum" sz="quarter" idx="10"/>
          </p:nvPr>
        </p:nvSpPr>
        <p:spPr/>
        <p:txBody>
          <a:bodyPr/>
          <a:lstStyle/>
          <a:p>
            <a:pPr>
              <a:defRPr/>
            </a:pPr>
            <a:fld id="{A75F70F0-0F10-43DB-B21C-44BBECAE22B0}" type="slidenum">
              <a:rPr lang="en-US" altLang="ru-RU" smtClean="0"/>
              <a:pPr>
                <a:defRPr/>
              </a:pPr>
              <a:t>2</a:t>
            </a:fld>
            <a:endParaRPr lang="en-US" altLang="ru-RU"/>
          </a:p>
        </p:txBody>
      </p:sp>
    </p:spTree>
    <p:extLst>
      <p:ext uri="{BB962C8B-B14F-4D97-AF65-F5344CB8AC3E}">
        <p14:creationId xmlns:p14="http://schemas.microsoft.com/office/powerpoint/2010/main" val="95342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graphicFrame>
        <p:nvGraphicFramePr>
          <p:cNvPr id="9" name="Диаграмма 8">
            <a:extLst>
              <a:ext uri="{FF2B5EF4-FFF2-40B4-BE49-F238E27FC236}">
                <a16:creationId xmlns:a16="http://schemas.microsoft.com/office/drawing/2014/main" id="{65120CA2-8C20-42AF-B419-E1A45656B973}"/>
              </a:ext>
            </a:extLst>
          </p:cNvPr>
          <p:cNvGraphicFramePr/>
          <p:nvPr>
            <p:extLst>
              <p:ext uri="{D42A27DB-BD31-4B8C-83A1-F6EECF244321}">
                <p14:modId xmlns:p14="http://schemas.microsoft.com/office/powerpoint/2010/main" val="90490832"/>
              </p:ext>
            </p:extLst>
          </p:nvPr>
        </p:nvGraphicFramePr>
        <p:xfrm>
          <a:off x="5211190" y="1419548"/>
          <a:ext cx="4483225" cy="482145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F61B091-A2E1-46A8-93CB-EDFBD7CDF974}"/>
              </a:ext>
            </a:extLst>
          </p:cNvPr>
          <p:cNvSpPr txBox="1"/>
          <p:nvPr/>
        </p:nvSpPr>
        <p:spPr>
          <a:xfrm>
            <a:off x="594803" y="1419548"/>
            <a:ext cx="8069253" cy="369332"/>
          </a:xfrm>
          <a:prstGeom prst="rect">
            <a:avLst/>
          </a:prstGeom>
          <a:noFill/>
        </p:spPr>
        <p:txBody>
          <a:bodyPr wrap="square" rtlCol="0">
            <a:spAutoFit/>
          </a:bodyPr>
          <a:lstStyle/>
          <a:p>
            <a:r>
              <a:rPr lang="ru-RU" b="1" dirty="0">
                <a:latin typeface="Arial" pitchFamily="34" charset="0"/>
                <a:cs typeface="Arial" pitchFamily="34" charset="0"/>
              </a:rPr>
              <a:t>Займы по видам деятельности</a:t>
            </a:r>
            <a:endParaRPr lang="en-US" b="1" dirty="0">
              <a:latin typeface="Arial" pitchFamily="34" charset="0"/>
              <a:cs typeface="Arial" pitchFamily="34" charset="0"/>
            </a:endParaRPr>
          </a:p>
        </p:txBody>
      </p:sp>
      <p:graphicFrame>
        <p:nvGraphicFramePr>
          <p:cNvPr id="11" name="Таблица 10">
            <a:extLst>
              <a:ext uri="{FF2B5EF4-FFF2-40B4-BE49-F238E27FC236}">
                <a16:creationId xmlns:a16="http://schemas.microsoft.com/office/drawing/2014/main" id="{171DBCF3-B390-4610-83E5-ABEC2CB78560}"/>
              </a:ext>
            </a:extLst>
          </p:cNvPr>
          <p:cNvGraphicFramePr>
            <a:graphicFrameLocks noGrp="1"/>
          </p:cNvGraphicFramePr>
          <p:nvPr>
            <p:extLst>
              <p:ext uri="{D42A27DB-BD31-4B8C-83A1-F6EECF244321}">
                <p14:modId xmlns:p14="http://schemas.microsoft.com/office/powerpoint/2010/main" val="53024331"/>
              </p:ext>
            </p:extLst>
          </p:nvPr>
        </p:nvGraphicFramePr>
        <p:xfrm>
          <a:off x="594802" y="1943101"/>
          <a:ext cx="4616388" cy="4356582"/>
        </p:xfrm>
        <a:graphic>
          <a:graphicData uri="http://schemas.openxmlformats.org/drawingml/2006/table">
            <a:tbl>
              <a:tblPr bandRow="1">
                <a:tableStyleId>{7E9639D4-E3E2-4D34-9284-5A2195B3D0D7}</a:tableStyleId>
              </a:tblPr>
              <a:tblGrid>
                <a:gridCol w="2271263">
                  <a:extLst>
                    <a:ext uri="{9D8B030D-6E8A-4147-A177-3AD203B41FA5}">
                      <a16:colId xmlns:a16="http://schemas.microsoft.com/office/drawing/2014/main" val="1017419053"/>
                    </a:ext>
                  </a:extLst>
                </a:gridCol>
                <a:gridCol w="1218727">
                  <a:extLst>
                    <a:ext uri="{9D8B030D-6E8A-4147-A177-3AD203B41FA5}">
                      <a16:colId xmlns:a16="http://schemas.microsoft.com/office/drawing/2014/main" val="4289362088"/>
                    </a:ext>
                  </a:extLst>
                </a:gridCol>
                <a:gridCol w="1126398">
                  <a:extLst>
                    <a:ext uri="{9D8B030D-6E8A-4147-A177-3AD203B41FA5}">
                      <a16:colId xmlns:a16="http://schemas.microsoft.com/office/drawing/2014/main" val="4252677475"/>
                    </a:ext>
                  </a:extLst>
                </a:gridCol>
              </a:tblGrid>
              <a:tr h="616374">
                <a:tc>
                  <a:txBody>
                    <a:bodyPr/>
                    <a:lstStyle/>
                    <a:p>
                      <a:pPr marL="0" algn="ctr" defTabSz="914400" rtl="0" eaLnBrk="1" latinLnBrk="0" hangingPunct="1"/>
                      <a:r>
                        <a:rPr lang="ru-RU" sz="1600" b="1" kern="1200" dirty="0"/>
                        <a:t>Вид деятельности</a:t>
                      </a:r>
                      <a:endParaRPr lang="ru-RU" sz="1600" b="1" kern="1200" dirty="0">
                        <a:solidFill>
                          <a:schemeClr val="dk1"/>
                        </a:solidFill>
                        <a:latin typeface="+mn-lt"/>
                        <a:ea typeface="+mn-ea"/>
                        <a:cs typeface="+mn-cs"/>
                      </a:endParaRPr>
                    </a:p>
                  </a:txBody>
                  <a:tcPr anchor="ctr"/>
                </a:tc>
                <a:tc>
                  <a:txBody>
                    <a:bodyPr/>
                    <a:lstStyle/>
                    <a:p>
                      <a:pPr algn="ctr"/>
                      <a:r>
                        <a:rPr lang="ru-RU" sz="1600" b="1" dirty="0"/>
                        <a:t>Всего</a:t>
                      </a:r>
                    </a:p>
                  </a:txBody>
                  <a:tcPr anchor="ctr"/>
                </a:tc>
                <a:tc>
                  <a:txBody>
                    <a:bodyPr/>
                    <a:lstStyle/>
                    <a:p>
                      <a:pPr algn="ctr"/>
                      <a:r>
                        <a:rPr lang="ru-RU" sz="1600" b="1" dirty="0"/>
                        <a:t>2018</a:t>
                      </a:r>
                    </a:p>
                  </a:txBody>
                  <a:tcPr anchor="ctr"/>
                </a:tc>
                <a:extLst>
                  <a:ext uri="{0D108BD9-81ED-4DB2-BD59-A6C34878D82A}">
                    <a16:rowId xmlns:a16="http://schemas.microsoft.com/office/drawing/2014/main" val="1120148256"/>
                  </a:ext>
                </a:extLst>
              </a:tr>
              <a:tr h="623368">
                <a:tc>
                  <a:txBody>
                    <a:bodyPr/>
                    <a:lstStyle/>
                    <a:p>
                      <a:pPr algn="l"/>
                      <a:r>
                        <a:rPr lang="ru-RU" sz="1600" b="1" dirty="0"/>
                        <a:t>Производство</a:t>
                      </a:r>
                    </a:p>
                  </a:txBody>
                  <a:tcPr anchor="ctr"/>
                </a:tc>
                <a:tc>
                  <a:txBody>
                    <a:bodyPr/>
                    <a:lstStyle/>
                    <a:p>
                      <a:pPr algn="ctr"/>
                      <a:r>
                        <a:rPr lang="ru-RU" sz="1600" b="1" dirty="0"/>
                        <a:t>310</a:t>
                      </a:r>
                    </a:p>
                    <a:p>
                      <a:pPr algn="ctr"/>
                      <a:r>
                        <a:rPr lang="ru-RU" sz="1600" b="1" dirty="0"/>
                        <a:t>(26%)</a:t>
                      </a:r>
                    </a:p>
                  </a:txBody>
                  <a:tcPr anchor="ctr"/>
                </a:tc>
                <a:tc>
                  <a:txBody>
                    <a:bodyPr/>
                    <a:lstStyle/>
                    <a:p>
                      <a:pPr algn="ctr"/>
                      <a:r>
                        <a:rPr lang="ru-RU" sz="1600" b="1" dirty="0"/>
                        <a:t>41</a:t>
                      </a:r>
                    </a:p>
                    <a:p>
                      <a:pPr algn="ctr"/>
                      <a:r>
                        <a:rPr lang="ru-RU" sz="1600" b="1" dirty="0"/>
                        <a:t>(27%)</a:t>
                      </a:r>
                    </a:p>
                  </a:txBody>
                  <a:tcPr anchor="ctr"/>
                </a:tc>
                <a:extLst>
                  <a:ext uri="{0D108BD9-81ED-4DB2-BD59-A6C34878D82A}">
                    <a16:rowId xmlns:a16="http://schemas.microsoft.com/office/drawing/2014/main" val="3888221624"/>
                  </a:ext>
                </a:extLst>
              </a:tr>
              <a:tr h="623368">
                <a:tc>
                  <a:txBody>
                    <a:bodyPr/>
                    <a:lstStyle/>
                    <a:p>
                      <a:pPr algn="l"/>
                      <a:r>
                        <a:rPr lang="ru-RU" sz="1600" b="1" dirty="0"/>
                        <a:t>Сельское хозяйство</a:t>
                      </a:r>
                    </a:p>
                  </a:txBody>
                  <a:tcPr anchor="ctr"/>
                </a:tc>
                <a:tc>
                  <a:txBody>
                    <a:bodyPr/>
                    <a:lstStyle/>
                    <a:p>
                      <a:pPr algn="ctr"/>
                      <a:r>
                        <a:rPr lang="ru-RU" sz="1600" b="1" dirty="0"/>
                        <a:t>165</a:t>
                      </a:r>
                    </a:p>
                    <a:p>
                      <a:pPr algn="ctr"/>
                      <a:r>
                        <a:rPr lang="ru-RU" sz="1600" b="1" dirty="0"/>
                        <a:t>(14%)</a:t>
                      </a:r>
                    </a:p>
                  </a:txBody>
                  <a:tcPr anchor="ctr"/>
                </a:tc>
                <a:tc>
                  <a:txBody>
                    <a:bodyPr/>
                    <a:lstStyle/>
                    <a:p>
                      <a:pPr algn="ctr"/>
                      <a:r>
                        <a:rPr lang="ru-RU" sz="1600" b="1" dirty="0"/>
                        <a:t>24</a:t>
                      </a:r>
                    </a:p>
                    <a:p>
                      <a:pPr algn="ctr"/>
                      <a:r>
                        <a:rPr lang="ru-RU" sz="1600" b="1" dirty="0"/>
                        <a:t>(16%)</a:t>
                      </a:r>
                    </a:p>
                  </a:txBody>
                  <a:tcPr anchor="ctr"/>
                </a:tc>
                <a:extLst>
                  <a:ext uri="{0D108BD9-81ED-4DB2-BD59-A6C34878D82A}">
                    <a16:rowId xmlns:a16="http://schemas.microsoft.com/office/drawing/2014/main" val="3995018853"/>
                  </a:ext>
                </a:extLst>
              </a:tr>
              <a:tr h="623368">
                <a:tc>
                  <a:txBody>
                    <a:bodyPr/>
                    <a:lstStyle/>
                    <a:p>
                      <a:pPr algn="l"/>
                      <a:r>
                        <a:rPr lang="ru-RU" sz="1600" b="1" dirty="0"/>
                        <a:t>Торговля</a:t>
                      </a:r>
                    </a:p>
                  </a:txBody>
                  <a:tcPr anchor="ctr"/>
                </a:tc>
                <a:tc>
                  <a:txBody>
                    <a:bodyPr/>
                    <a:lstStyle/>
                    <a:p>
                      <a:pPr algn="ctr"/>
                      <a:r>
                        <a:rPr lang="ru-RU" sz="1600" b="1" dirty="0"/>
                        <a:t>380</a:t>
                      </a:r>
                    </a:p>
                    <a:p>
                      <a:pPr algn="ctr"/>
                      <a:r>
                        <a:rPr lang="ru-RU" sz="1600" b="1" dirty="0"/>
                        <a:t>(25%)</a:t>
                      </a:r>
                    </a:p>
                  </a:txBody>
                  <a:tcPr anchor="ctr"/>
                </a:tc>
                <a:tc>
                  <a:txBody>
                    <a:bodyPr/>
                    <a:lstStyle/>
                    <a:p>
                      <a:pPr algn="ctr"/>
                      <a:r>
                        <a:rPr lang="ru-RU" sz="1600" b="1" dirty="0"/>
                        <a:t>29</a:t>
                      </a:r>
                    </a:p>
                    <a:p>
                      <a:pPr algn="ctr"/>
                      <a:r>
                        <a:rPr lang="ru-RU" sz="1600" b="1" dirty="0"/>
                        <a:t>(19%)</a:t>
                      </a:r>
                    </a:p>
                  </a:txBody>
                  <a:tcPr anchor="ctr"/>
                </a:tc>
                <a:extLst>
                  <a:ext uri="{0D108BD9-81ED-4DB2-BD59-A6C34878D82A}">
                    <a16:rowId xmlns:a16="http://schemas.microsoft.com/office/drawing/2014/main" val="3793332153"/>
                  </a:ext>
                </a:extLst>
              </a:tr>
              <a:tr h="623368">
                <a:tc>
                  <a:txBody>
                    <a:bodyPr/>
                    <a:lstStyle/>
                    <a:p>
                      <a:pPr algn="l"/>
                      <a:r>
                        <a:rPr lang="ru-RU" sz="1600" b="1" dirty="0"/>
                        <a:t>Транспорт</a:t>
                      </a:r>
                    </a:p>
                  </a:txBody>
                  <a:tcPr anchor="ctr"/>
                </a:tc>
                <a:tc>
                  <a:txBody>
                    <a:bodyPr/>
                    <a:lstStyle/>
                    <a:p>
                      <a:pPr algn="ctr"/>
                      <a:r>
                        <a:rPr lang="ru-RU" sz="1600" b="1" dirty="0"/>
                        <a:t>76</a:t>
                      </a:r>
                    </a:p>
                    <a:p>
                      <a:pPr algn="ctr"/>
                      <a:r>
                        <a:rPr lang="ru-RU" sz="1600" b="1" dirty="0"/>
                        <a:t>(5%)</a:t>
                      </a:r>
                    </a:p>
                  </a:txBody>
                  <a:tcPr anchor="ctr"/>
                </a:tc>
                <a:tc>
                  <a:txBody>
                    <a:bodyPr/>
                    <a:lstStyle/>
                    <a:p>
                      <a:pPr algn="ctr"/>
                      <a:r>
                        <a:rPr lang="ru-RU" sz="1600" b="1" dirty="0"/>
                        <a:t>8</a:t>
                      </a:r>
                    </a:p>
                    <a:p>
                      <a:pPr algn="ctr"/>
                      <a:r>
                        <a:rPr lang="ru-RU" sz="1600" b="1" dirty="0"/>
                        <a:t>(6%)</a:t>
                      </a:r>
                    </a:p>
                  </a:txBody>
                  <a:tcPr anchor="ctr"/>
                </a:tc>
                <a:extLst>
                  <a:ext uri="{0D108BD9-81ED-4DB2-BD59-A6C34878D82A}">
                    <a16:rowId xmlns:a16="http://schemas.microsoft.com/office/drawing/2014/main" val="1162753200"/>
                  </a:ext>
                </a:extLst>
              </a:tr>
              <a:tr h="623368">
                <a:tc>
                  <a:txBody>
                    <a:bodyPr/>
                    <a:lstStyle/>
                    <a:p>
                      <a:pPr algn="l"/>
                      <a:r>
                        <a:rPr lang="ru-RU" sz="1600" b="1" dirty="0"/>
                        <a:t>Услуги</a:t>
                      </a:r>
                    </a:p>
                  </a:txBody>
                  <a:tcPr anchor="ctr"/>
                </a:tc>
                <a:tc>
                  <a:txBody>
                    <a:bodyPr/>
                    <a:lstStyle/>
                    <a:p>
                      <a:pPr algn="ctr"/>
                      <a:r>
                        <a:rPr lang="ru-RU" sz="1600" b="1" dirty="0"/>
                        <a:t>386</a:t>
                      </a:r>
                    </a:p>
                    <a:p>
                      <a:pPr algn="ctr"/>
                      <a:r>
                        <a:rPr lang="ru-RU" sz="1600" b="1" dirty="0"/>
                        <a:t>(26%)</a:t>
                      </a:r>
                    </a:p>
                  </a:txBody>
                  <a:tcPr anchor="ctr"/>
                </a:tc>
                <a:tc>
                  <a:txBody>
                    <a:bodyPr/>
                    <a:lstStyle/>
                    <a:p>
                      <a:pPr algn="ctr"/>
                      <a:r>
                        <a:rPr lang="ru-RU" sz="1600" b="1" dirty="0"/>
                        <a:t>39</a:t>
                      </a:r>
                    </a:p>
                    <a:p>
                      <a:pPr algn="ctr"/>
                      <a:r>
                        <a:rPr lang="ru-RU" sz="1600" b="1" dirty="0"/>
                        <a:t>(26%)</a:t>
                      </a:r>
                    </a:p>
                  </a:txBody>
                  <a:tcPr anchor="ctr"/>
                </a:tc>
                <a:extLst>
                  <a:ext uri="{0D108BD9-81ED-4DB2-BD59-A6C34878D82A}">
                    <a16:rowId xmlns:a16="http://schemas.microsoft.com/office/drawing/2014/main" val="3978814339"/>
                  </a:ext>
                </a:extLst>
              </a:tr>
              <a:tr h="623368">
                <a:tc>
                  <a:txBody>
                    <a:bodyPr/>
                    <a:lstStyle/>
                    <a:p>
                      <a:pPr algn="l"/>
                      <a:r>
                        <a:rPr lang="ru-RU" sz="1600" b="1" dirty="0"/>
                        <a:t>Строительство</a:t>
                      </a:r>
                    </a:p>
                  </a:txBody>
                  <a:tcPr anchor="ctr"/>
                </a:tc>
                <a:tc>
                  <a:txBody>
                    <a:bodyPr/>
                    <a:lstStyle/>
                    <a:p>
                      <a:pPr algn="ctr"/>
                      <a:r>
                        <a:rPr lang="ru-RU" sz="1600" b="1" dirty="0"/>
                        <a:t>47</a:t>
                      </a:r>
                    </a:p>
                    <a:p>
                      <a:pPr algn="ctr"/>
                      <a:r>
                        <a:rPr lang="ru-RU" sz="1600" b="1" dirty="0"/>
                        <a:t>(4%)</a:t>
                      </a:r>
                    </a:p>
                  </a:txBody>
                  <a:tcPr anchor="ctr"/>
                </a:tc>
                <a:tc>
                  <a:txBody>
                    <a:bodyPr/>
                    <a:lstStyle/>
                    <a:p>
                      <a:pPr algn="ctr"/>
                      <a:r>
                        <a:rPr lang="ru-RU" sz="1600" b="1" dirty="0"/>
                        <a:t>9</a:t>
                      </a:r>
                    </a:p>
                    <a:p>
                      <a:pPr algn="ctr"/>
                      <a:r>
                        <a:rPr lang="ru-RU" sz="1600" b="1" dirty="0"/>
                        <a:t>(6%)</a:t>
                      </a:r>
                    </a:p>
                  </a:txBody>
                  <a:tcPr anchor="ctr"/>
                </a:tc>
                <a:extLst>
                  <a:ext uri="{0D108BD9-81ED-4DB2-BD59-A6C34878D82A}">
                    <a16:rowId xmlns:a16="http://schemas.microsoft.com/office/drawing/2014/main" val="3914492528"/>
                  </a:ext>
                </a:extLst>
              </a:tr>
            </a:tbl>
          </a:graphicData>
        </a:graphic>
      </p:graphicFrame>
      <p:sp>
        <p:nvSpPr>
          <p:cNvPr id="2" name="Номер слайда 1">
            <a:extLst>
              <a:ext uri="{FF2B5EF4-FFF2-40B4-BE49-F238E27FC236}">
                <a16:creationId xmlns:a16="http://schemas.microsoft.com/office/drawing/2014/main" id="{69B3FF44-FC98-46B5-A360-0C8484C8164D}"/>
              </a:ext>
            </a:extLst>
          </p:cNvPr>
          <p:cNvSpPr>
            <a:spLocks noGrp="1"/>
          </p:cNvSpPr>
          <p:nvPr>
            <p:ph type="sldNum" sz="quarter" idx="10"/>
          </p:nvPr>
        </p:nvSpPr>
        <p:spPr/>
        <p:txBody>
          <a:bodyPr/>
          <a:lstStyle/>
          <a:p>
            <a:pPr>
              <a:defRPr/>
            </a:pPr>
            <a:fld id="{A75F70F0-0F10-43DB-B21C-44BBECAE22B0}" type="slidenum">
              <a:rPr lang="en-US" altLang="ru-RU" smtClean="0"/>
              <a:pPr>
                <a:defRPr/>
              </a:pPr>
              <a:t>3</a:t>
            </a:fld>
            <a:endParaRPr lang="en-US" altLang="ru-RU"/>
          </a:p>
        </p:txBody>
      </p:sp>
    </p:spTree>
    <p:extLst>
      <p:ext uri="{BB962C8B-B14F-4D97-AF65-F5344CB8AC3E}">
        <p14:creationId xmlns:p14="http://schemas.microsoft.com/office/powerpoint/2010/main" val="185481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одержимое 2"/>
          <p:cNvSpPr txBox="1">
            <a:spLocks/>
          </p:cNvSpPr>
          <p:nvPr/>
        </p:nvSpPr>
        <p:spPr>
          <a:xfrm>
            <a:off x="526020" y="1574700"/>
            <a:ext cx="4878751" cy="4870043"/>
          </a:xfrm>
          <a:prstGeom prst="rect">
            <a:avLst/>
          </a:prstGeom>
          <a:solidFill>
            <a:schemeClr val="bg1"/>
          </a:solidFill>
          <a:ln>
            <a:noFill/>
          </a:ln>
        </p:spPr>
        <p:txBody>
          <a:bodyPr lIns="72000" rIns="72000"/>
          <a:lstStyle/>
          <a:p>
            <a:pPr marL="180000" lvl="2" indent="-285750">
              <a:buFont typeface="Wingdings" panose="05000000000000000000" pitchFamily="2" charset="2"/>
              <a:buChar char="ü"/>
              <a:defRPr/>
            </a:pPr>
            <a:r>
              <a:rPr lang="ru-RU" dirty="0">
                <a:latin typeface="Arial" charset="0"/>
                <a:cs typeface="+mn-cs"/>
              </a:rPr>
              <a:t>низкая процентная ставка </a:t>
            </a:r>
            <a:r>
              <a:rPr lang="ru-RU" i="1" dirty="0">
                <a:latin typeface="Arial" charset="0"/>
                <a:cs typeface="+mn-cs"/>
              </a:rPr>
              <a:t>(от 8%), </a:t>
            </a:r>
            <a:r>
              <a:rPr lang="ru-RU" dirty="0">
                <a:cs typeface="+mn-cs"/>
              </a:rPr>
              <a:t>без</a:t>
            </a:r>
            <a:r>
              <a:rPr lang="ru-RU" dirty="0">
                <a:latin typeface="Arial" charset="0"/>
                <a:cs typeface="+mn-cs"/>
              </a:rPr>
              <a:t> дополнительных комиссий при выдаче</a:t>
            </a:r>
          </a:p>
          <a:p>
            <a:pPr marL="180000" lvl="2" indent="-285750">
              <a:buFont typeface="Wingdings" panose="05000000000000000000" pitchFamily="2" charset="2"/>
              <a:buChar char="ü"/>
              <a:defRPr/>
            </a:pPr>
            <a:endParaRPr lang="ru-RU" dirty="0">
              <a:latin typeface="Arial" charset="0"/>
              <a:cs typeface="+mn-cs"/>
            </a:endParaRPr>
          </a:p>
          <a:p>
            <a:pPr marL="180000" lvl="2" indent="-342900">
              <a:buFont typeface="Wingdings" panose="05000000000000000000" pitchFamily="2" charset="2"/>
              <a:buChar char="ü"/>
              <a:defRPr/>
            </a:pPr>
            <a:r>
              <a:rPr lang="ru-RU" dirty="0">
                <a:cs typeface="+mn-cs"/>
              </a:rPr>
              <a:t>финансирование </a:t>
            </a:r>
            <a:r>
              <a:rPr lang="ru-RU" b="1" dirty="0">
                <a:cs typeface="+mn-cs"/>
              </a:rPr>
              <a:t>начинающего</a:t>
            </a:r>
            <a:r>
              <a:rPr lang="ru-RU" dirty="0">
                <a:cs typeface="+mn-cs"/>
              </a:rPr>
              <a:t> бизнеса</a:t>
            </a:r>
          </a:p>
          <a:p>
            <a:pPr marL="180000" lvl="2" indent="-342900">
              <a:buFont typeface="Wingdings" panose="05000000000000000000" pitchFamily="2" charset="2"/>
              <a:buChar char="ü"/>
              <a:defRPr/>
            </a:pPr>
            <a:endParaRPr lang="ru-RU" dirty="0">
              <a:latin typeface="Arial" charset="0"/>
              <a:cs typeface="+mn-cs"/>
            </a:endParaRPr>
          </a:p>
          <a:p>
            <a:pPr marL="180000" lvl="2" indent="-342900">
              <a:buFont typeface="Wingdings" panose="05000000000000000000" pitchFamily="2" charset="2"/>
              <a:buChar char="ü"/>
              <a:defRPr/>
            </a:pPr>
            <a:r>
              <a:rPr lang="ru-RU" dirty="0">
                <a:latin typeface="Arial" charset="0"/>
                <a:cs typeface="+mn-cs"/>
              </a:rPr>
              <a:t>широкий спектр принимаемого обеспечения</a:t>
            </a:r>
          </a:p>
          <a:p>
            <a:pPr marL="180000" lvl="2" indent="-342900">
              <a:buFont typeface="Wingdings" panose="05000000000000000000" pitchFamily="2" charset="2"/>
              <a:buChar char="ü"/>
              <a:defRPr/>
            </a:pPr>
            <a:endParaRPr lang="ru-RU" dirty="0">
              <a:latin typeface="Arial" charset="0"/>
              <a:cs typeface="+mn-cs"/>
            </a:endParaRPr>
          </a:p>
          <a:p>
            <a:pPr marL="180000" lvl="2" indent="-342900">
              <a:buFont typeface="Wingdings" panose="05000000000000000000" pitchFamily="2" charset="2"/>
              <a:buChar char="ü"/>
              <a:defRPr/>
            </a:pPr>
            <a:r>
              <a:rPr lang="ru-RU" dirty="0">
                <a:latin typeface="Arial" charset="0"/>
                <a:cs typeface="+mn-cs"/>
              </a:rPr>
              <a:t>минимальный срок рассмотрения заявки </a:t>
            </a:r>
            <a:r>
              <a:rPr lang="ru-RU" i="1" dirty="0">
                <a:latin typeface="Arial" charset="0"/>
                <a:cs typeface="+mn-cs"/>
              </a:rPr>
              <a:t>(от 2 до 10 дней)</a:t>
            </a:r>
          </a:p>
          <a:p>
            <a:pPr marL="180000" lvl="2" indent="-342900">
              <a:buFont typeface="Wingdings" panose="05000000000000000000" pitchFamily="2" charset="2"/>
              <a:buChar char="ü"/>
              <a:defRPr/>
            </a:pPr>
            <a:endParaRPr lang="ru-RU" i="1" dirty="0">
              <a:latin typeface="Arial" charset="0"/>
              <a:cs typeface="+mn-cs"/>
            </a:endParaRPr>
          </a:p>
          <a:p>
            <a:pPr marL="180000" lvl="2" indent="-342900">
              <a:buFont typeface="Wingdings" panose="05000000000000000000" pitchFamily="2" charset="2"/>
              <a:buChar char="ü"/>
              <a:defRPr/>
            </a:pPr>
            <a:r>
              <a:rPr lang="ru-RU" dirty="0">
                <a:latin typeface="Arial" charset="0"/>
                <a:cs typeface="+mn-cs"/>
              </a:rPr>
              <a:t>гибкий график возврата займа </a:t>
            </a:r>
            <a:r>
              <a:rPr lang="ru-RU" i="1" dirty="0">
                <a:latin typeface="Arial" charset="0"/>
                <a:cs typeface="+mn-cs"/>
              </a:rPr>
              <a:t>(возможна отсрочка погашения)</a:t>
            </a:r>
          </a:p>
          <a:p>
            <a:pPr marL="0" lvl="2" indent="0">
              <a:defRPr/>
            </a:pPr>
            <a:endParaRPr lang="ru-RU" i="1" dirty="0">
              <a:latin typeface="Arial" charset="0"/>
              <a:cs typeface="+mn-cs"/>
            </a:endParaRPr>
          </a:p>
          <a:p>
            <a:pPr marL="180000" lvl="2" indent="-342900">
              <a:buFont typeface="Wingdings" panose="05000000000000000000" pitchFamily="2" charset="2"/>
              <a:buChar char="ü"/>
              <a:defRPr/>
            </a:pPr>
            <a:r>
              <a:rPr lang="ru-RU" dirty="0">
                <a:latin typeface="Arial" charset="0"/>
                <a:cs typeface="+mn-cs"/>
              </a:rPr>
              <a:t>досрочное погашение без комиссий</a:t>
            </a:r>
          </a:p>
          <a:p>
            <a:pPr marL="180000" lvl="2" indent="-342900">
              <a:buFont typeface="Wingdings" panose="05000000000000000000" pitchFamily="2" charset="2"/>
              <a:buChar char="ü"/>
              <a:defRPr/>
            </a:pPr>
            <a:endParaRPr lang="ru-RU" dirty="0">
              <a:latin typeface="Arial" charset="0"/>
              <a:cs typeface="+mn-cs"/>
            </a:endParaRPr>
          </a:p>
          <a:p>
            <a:pPr marL="180000" lvl="2" indent="-342900">
              <a:buFont typeface="Wingdings" panose="05000000000000000000" pitchFamily="2" charset="2"/>
              <a:buChar char="ü"/>
              <a:defRPr/>
            </a:pPr>
            <a:r>
              <a:rPr lang="ru-RU" dirty="0">
                <a:cs typeface="+mn-cs"/>
              </a:rPr>
              <a:t>оптимальный пакет документов</a:t>
            </a:r>
          </a:p>
          <a:p>
            <a:pPr indent="457200">
              <a:defRPr/>
            </a:pPr>
            <a:endParaRPr lang="ru-RU" sz="1600" dirty="0">
              <a:latin typeface="Arial" charset="0"/>
              <a:cs typeface="+mn-cs"/>
            </a:endParaRPr>
          </a:p>
          <a:p>
            <a:pPr>
              <a:defRPr/>
            </a:pPr>
            <a:endParaRPr lang="ru-RU" sz="1600" dirty="0">
              <a:latin typeface="Arial" charset="0"/>
              <a:cs typeface="+mn-cs"/>
            </a:endParaRPr>
          </a:p>
        </p:txBody>
      </p:sp>
      <p:sp>
        <p:nvSpPr>
          <p:cNvPr id="5" name="Скругленный прямоугольник 4"/>
          <p:cNvSpPr/>
          <p:nvPr/>
        </p:nvSpPr>
        <p:spPr bwMode="auto">
          <a:xfrm>
            <a:off x="526020" y="2871911"/>
            <a:ext cx="4342541" cy="758349"/>
          </a:xfrm>
          <a:prstGeom prst="roundRect">
            <a:avLst/>
          </a:prstGeom>
          <a:solidFill>
            <a:schemeClr val="bg1">
              <a:alpha val="0"/>
            </a:schemeClr>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a:ln>
                <a:noFill/>
              </a:ln>
              <a:solidFill>
                <a:schemeClr val="tx1"/>
              </a:solidFill>
              <a:effectLst/>
              <a:latin typeface="Arial" charset="0"/>
            </a:endParaRPr>
          </a:p>
        </p:txBody>
      </p:sp>
      <p:sp>
        <p:nvSpPr>
          <p:cNvPr id="8193" name="Title 1"/>
          <p:cNvSpPr>
            <a:spLocks noGrp="1"/>
          </p:cNvSpPr>
          <p:nvPr>
            <p:ph type="title"/>
          </p:nvPr>
        </p:nvSpPr>
        <p:spPr>
          <a:xfrm>
            <a:off x="1003177" y="327242"/>
            <a:ext cx="8511855"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4" name="Стрелка вправо 3"/>
          <p:cNvSpPr/>
          <p:nvPr/>
        </p:nvSpPr>
        <p:spPr bwMode="auto">
          <a:xfrm>
            <a:off x="4953000" y="3119281"/>
            <a:ext cx="620934" cy="263611"/>
          </a:xfrm>
          <a:prstGeom prst="rightArrow">
            <a:avLst>
              <a:gd name="adj1" fmla="val 50000"/>
              <a:gd name="adj2" fmla="val 150000"/>
            </a:avLst>
          </a:prstGeom>
          <a:solidFill>
            <a:schemeClr val="bg1"/>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a:ln>
                <a:noFill/>
              </a:ln>
              <a:solidFill>
                <a:schemeClr val="tx1"/>
              </a:solidFill>
              <a:effectLst/>
              <a:latin typeface="Arial" charset="0"/>
            </a:endParaRPr>
          </a:p>
        </p:txBody>
      </p:sp>
      <p:sp>
        <p:nvSpPr>
          <p:cNvPr id="6" name="TextBox 5"/>
          <p:cNvSpPr txBox="1"/>
          <p:nvPr/>
        </p:nvSpPr>
        <p:spPr>
          <a:xfrm>
            <a:off x="711200" y="982867"/>
            <a:ext cx="8919035" cy="400110"/>
          </a:xfrm>
          <a:prstGeom prst="rect">
            <a:avLst/>
          </a:prstGeom>
          <a:noFill/>
        </p:spPr>
        <p:txBody>
          <a:bodyPr wrap="square" rtlCol="0">
            <a:spAutoFit/>
          </a:bodyPr>
          <a:lstStyle/>
          <a:p>
            <a:pPr algn="ctr"/>
            <a:r>
              <a:rPr lang="ru-RU" sz="2000" b="1" dirty="0"/>
              <a:t>Займы Фонда это:</a:t>
            </a:r>
          </a:p>
        </p:txBody>
      </p:sp>
      <p:sp>
        <p:nvSpPr>
          <p:cNvPr id="8" name="Скругленный прямоугольник 7"/>
          <p:cNvSpPr/>
          <p:nvPr/>
        </p:nvSpPr>
        <p:spPr bwMode="auto">
          <a:xfrm>
            <a:off x="5686834" y="1668099"/>
            <a:ext cx="4056301" cy="4776644"/>
          </a:xfrm>
          <a:prstGeom prst="roundRect">
            <a:avLst/>
          </a:prstGeom>
          <a:ln w="1905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a:ln>
                <a:noFill/>
              </a:ln>
              <a:solidFill>
                <a:schemeClr val="tx1"/>
              </a:solidFill>
              <a:effectLst/>
              <a:latin typeface="Arial" charset="0"/>
            </a:endParaRPr>
          </a:p>
        </p:txBody>
      </p:sp>
      <p:sp>
        <p:nvSpPr>
          <p:cNvPr id="9" name="TextBox 8"/>
          <p:cNvSpPr txBox="1"/>
          <p:nvPr/>
        </p:nvSpPr>
        <p:spPr>
          <a:xfrm>
            <a:off x="5979310" y="1724022"/>
            <a:ext cx="3650925" cy="2954655"/>
          </a:xfrm>
          <a:prstGeom prst="rect">
            <a:avLst/>
          </a:prstGeom>
          <a:noFill/>
        </p:spPr>
        <p:txBody>
          <a:bodyPr wrap="square" rtlCol="0">
            <a:spAutoFit/>
          </a:bodyPr>
          <a:lstStyle/>
          <a:p>
            <a:pPr marL="285750" indent="-285750">
              <a:lnSpc>
                <a:spcPct val="150000"/>
              </a:lnSpc>
              <a:spcBef>
                <a:spcPts val="0"/>
              </a:spcBef>
              <a:spcAft>
                <a:spcPts val="0"/>
              </a:spcAft>
              <a:buFont typeface="Arial" panose="020B0604020202020204" pitchFamily="34" charset="0"/>
              <a:buChar char="•"/>
            </a:pPr>
            <a:r>
              <a:rPr lang="ru-RU" sz="1600" dirty="0">
                <a:solidFill>
                  <a:srgbClr val="000000"/>
                </a:solidFill>
                <a:latin typeface="+mn-lt"/>
                <a:ea typeface="Times New Roman"/>
                <a:cs typeface="Times New Roman"/>
              </a:rPr>
              <a:t>залог собственного имущества</a:t>
            </a:r>
          </a:p>
          <a:p>
            <a:pPr algn="ctr">
              <a:lnSpc>
                <a:spcPct val="150000"/>
              </a:lnSpc>
              <a:spcBef>
                <a:spcPts val="0"/>
              </a:spcBef>
              <a:spcAft>
                <a:spcPts val="0"/>
              </a:spcAft>
            </a:pPr>
            <a:r>
              <a:rPr lang="ru-RU" sz="1600" dirty="0">
                <a:solidFill>
                  <a:srgbClr val="000000"/>
                </a:solidFill>
                <a:latin typeface="+mn-lt"/>
                <a:ea typeface="Times New Roman"/>
                <a:cs typeface="Times New Roman"/>
              </a:rPr>
              <a:t>или</a:t>
            </a:r>
          </a:p>
          <a:p>
            <a:pPr marL="285750" indent="-285750">
              <a:lnSpc>
                <a:spcPct val="150000"/>
              </a:lnSpc>
              <a:spcBef>
                <a:spcPts val="0"/>
              </a:spcBef>
              <a:spcAft>
                <a:spcPts val="0"/>
              </a:spcAft>
              <a:buFont typeface="Arial" panose="020B0604020202020204" pitchFamily="34" charset="0"/>
              <a:buChar char="•"/>
            </a:pPr>
            <a:r>
              <a:rPr lang="ru-RU" sz="1600" dirty="0">
                <a:solidFill>
                  <a:srgbClr val="000000"/>
                </a:solidFill>
                <a:latin typeface="+mn-lt"/>
                <a:ea typeface="Times New Roman"/>
                <a:cs typeface="Times New Roman"/>
              </a:rPr>
              <a:t>залог имущества третьих лиц (юридических или физических)</a:t>
            </a:r>
          </a:p>
          <a:p>
            <a:pPr algn="ctr">
              <a:lnSpc>
                <a:spcPct val="150000"/>
              </a:lnSpc>
              <a:spcBef>
                <a:spcPts val="0"/>
              </a:spcBef>
              <a:spcAft>
                <a:spcPts val="0"/>
              </a:spcAft>
            </a:pPr>
            <a:r>
              <a:rPr lang="ru-RU" sz="1600" dirty="0">
                <a:solidFill>
                  <a:srgbClr val="000000"/>
                </a:solidFill>
                <a:latin typeface="+mn-lt"/>
                <a:ea typeface="Times New Roman"/>
                <a:cs typeface="Times New Roman"/>
              </a:rPr>
              <a:t>или</a:t>
            </a:r>
            <a:endParaRPr lang="ru-RU" sz="1600" dirty="0">
              <a:latin typeface="+mn-lt"/>
              <a:ea typeface="Times New Roman"/>
              <a:cs typeface="Times New Roman"/>
            </a:endParaRPr>
          </a:p>
          <a:p>
            <a:pPr marL="285750" indent="-285750">
              <a:lnSpc>
                <a:spcPct val="150000"/>
              </a:lnSpc>
              <a:spcBef>
                <a:spcPts val="0"/>
              </a:spcBef>
              <a:spcAft>
                <a:spcPts val="0"/>
              </a:spcAft>
              <a:buFont typeface="Arial" panose="020B0604020202020204" pitchFamily="34" charset="0"/>
              <a:buChar char="•"/>
            </a:pPr>
            <a:r>
              <a:rPr lang="ru-RU" sz="1600" dirty="0">
                <a:solidFill>
                  <a:srgbClr val="000000"/>
                </a:solidFill>
                <a:latin typeface="+mn-lt"/>
                <a:ea typeface="Times New Roman"/>
                <a:cs typeface="Times New Roman"/>
              </a:rPr>
              <a:t>поручительство третьих лиц  </a:t>
            </a:r>
            <a:r>
              <a:rPr lang="ru-RU" sz="1600" dirty="0">
                <a:solidFill>
                  <a:srgbClr val="000000"/>
                </a:solidFill>
                <a:ea typeface="Times New Roman"/>
                <a:cs typeface="Times New Roman"/>
              </a:rPr>
              <a:t>(юридических или физических)</a:t>
            </a:r>
            <a:endParaRPr lang="ru-RU" sz="1600" dirty="0">
              <a:latin typeface="+mn-lt"/>
              <a:ea typeface="Times New Roman"/>
              <a:cs typeface="Times New Roman"/>
            </a:endParaRP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6317" y="4344202"/>
            <a:ext cx="1098858" cy="733488"/>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4787" y="4344202"/>
            <a:ext cx="957690" cy="95769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4881" y="4278302"/>
            <a:ext cx="1386187" cy="103964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368" y="5429949"/>
            <a:ext cx="890881" cy="623617"/>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7571" y="5301892"/>
            <a:ext cx="1002793" cy="751674"/>
          </a:xfrm>
          <a:prstGeom prst="rect">
            <a:avLst/>
          </a:prstGeom>
        </p:spPr>
      </p:pic>
      <p:pic>
        <p:nvPicPr>
          <p:cNvPr id="15" name="Рисунок 14">
            <a:extLst>
              <a:ext uri="{FF2B5EF4-FFF2-40B4-BE49-F238E27FC236}">
                <a16:creationId xmlns:a16="http://schemas.microsoft.com/office/drawing/2014/main" id="{D2F47574-8E1F-4E91-945B-07DC35461D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420" y="149521"/>
            <a:ext cx="963560" cy="547053"/>
          </a:xfrm>
          <a:prstGeom prst="rect">
            <a:avLst/>
          </a:prstGeom>
        </p:spPr>
      </p:pic>
      <p:sp>
        <p:nvSpPr>
          <p:cNvPr id="13" name="Номер слайда 12">
            <a:extLst>
              <a:ext uri="{FF2B5EF4-FFF2-40B4-BE49-F238E27FC236}">
                <a16:creationId xmlns:a16="http://schemas.microsoft.com/office/drawing/2014/main" id="{591D88DF-2578-4492-A88C-1B19A0BDB739}"/>
              </a:ext>
            </a:extLst>
          </p:cNvPr>
          <p:cNvSpPr>
            <a:spLocks noGrp="1"/>
          </p:cNvSpPr>
          <p:nvPr>
            <p:ph type="sldNum" sz="quarter" idx="10"/>
          </p:nvPr>
        </p:nvSpPr>
        <p:spPr/>
        <p:txBody>
          <a:bodyPr/>
          <a:lstStyle/>
          <a:p>
            <a:pPr>
              <a:defRPr/>
            </a:pPr>
            <a:fld id="{A75F70F0-0F10-43DB-B21C-44BBECAE22B0}" type="slidenum">
              <a:rPr lang="en-US" altLang="ru-RU" smtClean="0"/>
              <a:pPr>
                <a:defRPr/>
              </a:pPr>
              <a:t>4</a:t>
            </a:fld>
            <a:endParaRPr lang="en-US" altLang="ru-RU"/>
          </a:p>
        </p:txBody>
      </p:sp>
    </p:spTree>
    <p:extLst>
      <p:ext uri="{BB962C8B-B14F-4D97-AF65-F5344CB8AC3E}">
        <p14:creationId xmlns:p14="http://schemas.microsoft.com/office/powerpoint/2010/main" val="332120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7" name="TextBox 6">
            <a:extLst>
              <a:ext uri="{FF2B5EF4-FFF2-40B4-BE49-F238E27FC236}">
                <a16:creationId xmlns:a16="http://schemas.microsoft.com/office/drawing/2014/main" id="{337D3FD3-558C-4565-A074-125971317371}"/>
              </a:ext>
            </a:extLst>
          </p:cNvPr>
          <p:cNvSpPr txBox="1"/>
          <p:nvPr/>
        </p:nvSpPr>
        <p:spPr>
          <a:xfrm>
            <a:off x="587371" y="905583"/>
            <a:ext cx="8919035" cy="400110"/>
          </a:xfrm>
          <a:prstGeom prst="rect">
            <a:avLst/>
          </a:prstGeom>
          <a:noFill/>
        </p:spPr>
        <p:txBody>
          <a:bodyPr wrap="square" rtlCol="0">
            <a:spAutoFit/>
          </a:bodyPr>
          <a:lstStyle/>
          <a:p>
            <a:pPr algn="ctr"/>
            <a:r>
              <a:rPr lang="ru-RU" sz="2000" b="1" dirty="0"/>
              <a:t>Состав заявки </a:t>
            </a:r>
          </a:p>
        </p:txBody>
      </p:sp>
      <p:sp>
        <p:nvSpPr>
          <p:cNvPr id="9" name="Прямоугольник: скругленные углы 8">
            <a:extLst>
              <a:ext uri="{FF2B5EF4-FFF2-40B4-BE49-F238E27FC236}">
                <a16:creationId xmlns:a16="http://schemas.microsoft.com/office/drawing/2014/main" id="{50C7ABC6-524D-49DF-9FE9-148A756E2100}"/>
              </a:ext>
            </a:extLst>
          </p:cNvPr>
          <p:cNvSpPr/>
          <p:nvPr/>
        </p:nvSpPr>
        <p:spPr bwMode="auto">
          <a:xfrm>
            <a:off x="864140" y="1503480"/>
            <a:ext cx="8177719" cy="4938774"/>
          </a:xfrm>
          <a:prstGeom prst="roundRect">
            <a:avLst>
              <a:gd name="adj" fmla="val 0"/>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Заявка на получение займа и анкеты; </a:t>
            </a:r>
          </a:p>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Свидетельства о регистрации (ИНН, ОГРН, выписки из Реестра);  </a:t>
            </a:r>
          </a:p>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Учредительные документы (Устав, Решения, Приказы);</a:t>
            </a:r>
          </a:p>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Лицензии, сертификаты;</a:t>
            </a:r>
          </a:p>
          <a:p>
            <a:pPr marL="342900" indent="-342900" defTabSz="914400">
              <a:spcAft>
                <a:spcPts val="600"/>
              </a:spcAft>
              <a:buFont typeface="+mj-lt"/>
              <a:buAutoNum type="arabicPeriod"/>
            </a:pPr>
            <a:r>
              <a:rPr lang="ru-RU" b="1" dirty="0">
                <a:solidFill>
                  <a:schemeClr val="tx1"/>
                </a:solidFill>
                <a:cs typeface="Times New Roman" panose="02020603050405020304" pitchFamily="18" charset="0"/>
              </a:rPr>
              <a:t>Финансовая отчетность, выписки с расчетных счетов, управленческий учет;</a:t>
            </a:r>
          </a:p>
          <a:p>
            <a:pPr defTabSz="914400">
              <a:spcAft>
                <a:spcPts val="600"/>
              </a:spcAft>
            </a:pPr>
            <a:r>
              <a:rPr lang="ru-RU" b="1" dirty="0">
                <a:solidFill>
                  <a:schemeClr val="tx1"/>
                </a:solidFill>
                <a:cs typeface="Times New Roman" panose="02020603050405020304" pitchFamily="18" charset="0"/>
              </a:rPr>
              <a:t>6.  Справка об отсутствии задолженности по налогам;</a:t>
            </a:r>
          </a:p>
          <a:p>
            <a:pPr marL="342900" indent="-342900" defTabSz="914400">
              <a:spcAft>
                <a:spcPts val="600"/>
              </a:spcAft>
              <a:buAutoNum type="arabicPeriod" startAt="7"/>
            </a:pPr>
            <a:r>
              <a:rPr lang="ru-RU" b="1" dirty="0">
                <a:solidFill>
                  <a:schemeClr val="tx1"/>
                </a:solidFill>
                <a:cs typeface="Times New Roman" panose="02020603050405020304" pitchFamily="18" charset="0"/>
              </a:rPr>
              <a:t>Бизнес-план </a:t>
            </a:r>
            <a:r>
              <a:rPr lang="ru-RU" b="1" dirty="0"/>
              <a:t>проекта, прогноз  финансовых результатов (ТЭО);</a:t>
            </a:r>
          </a:p>
          <a:p>
            <a:pPr marL="342900" indent="-342900" defTabSz="914400">
              <a:spcAft>
                <a:spcPts val="600"/>
              </a:spcAft>
              <a:buFontTx/>
              <a:buAutoNum type="arabicPeriod" startAt="7"/>
            </a:pPr>
            <a:r>
              <a:rPr lang="ru-RU" b="1" dirty="0">
                <a:solidFill>
                  <a:schemeClr val="tx1"/>
                </a:solidFill>
                <a:cs typeface="Times New Roman" panose="02020603050405020304" pitchFamily="18" charset="0"/>
              </a:rPr>
              <a:t>Сведения о собственном или арендованном имуществе;</a:t>
            </a:r>
          </a:p>
          <a:p>
            <a:pPr marL="342900" indent="-342900" defTabSz="914400">
              <a:spcAft>
                <a:spcPts val="600"/>
              </a:spcAft>
              <a:buFontTx/>
              <a:buAutoNum type="arabicPeriod" startAt="7"/>
            </a:pPr>
            <a:r>
              <a:rPr lang="ru-RU" b="1" dirty="0"/>
              <a:t>Кредитные договоры, договоры займа и лизинга;</a:t>
            </a:r>
          </a:p>
          <a:p>
            <a:pPr marL="342900" indent="-342900" defTabSz="914400">
              <a:spcAft>
                <a:spcPts val="600"/>
              </a:spcAft>
              <a:buFontTx/>
              <a:buAutoNum type="arabicPeriod" startAt="7"/>
            </a:pPr>
            <a:r>
              <a:rPr lang="ru-RU" b="1" dirty="0">
                <a:solidFill>
                  <a:schemeClr val="tx1"/>
                </a:solidFill>
                <a:cs typeface="Times New Roman" panose="02020603050405020304" pitchFamily="18" charset="0"/>
              </a:rPr>
              <a:t>Договоры с основными контрагентами (поставщиками и покупателями);</a:t>
            </a:r>
          </a:p>
          <a:p>
            <a:pPr marL="342900" indent="-342900" defTabSz="914400">
              <a:spcAft>
                <a:spcPts val="600"/>
              </a:spcAft>
              <a:buFontTx/>
              <a:buAutoNum type="arabicPeriod" startAt="7"/>
            </a:pPr>
            <a:r>
              <a:rPr lang="ru-RU" b="1" dirty="0">
                <a:solidFill>
                  <a:schemeClr val="tx1"/>
                </a:solidFill>
                <a:cs typeface="Times New Roman" panose="02020603050405020304" pitchFamily="18" charset="0"/>
              </a:rPr>
              <a:t>Правоустанавливающие (подтверждающие) документы по предоставляемому обеспечению.</a:t>
            </a:r>
          </a:p>
        </p:txBody>
      </p:sp>
      <p:sp>
        <p:nvSpPr>
          <p:cNvPr id="2" name="Номер слайда 1">
            <a:extLst>
              <a:ext uri="{FF2B5EF4-FFF2-40B4-BE49-F238E27FC236}">
                <a16:creationId xmlns:a16="http://schemas.microsoft.com/office/drawing/2014/main" id="{5C8F263E-9558-4634-83B5-8C1991014EDE}"/>
              </a:ext>
            </a:extLst>
          </p:cNvPr>
          <p:cNvSpPr>
            <a:spLocks noGrp="1"/>
          </p:cNvSpPr>
          <p:nvPr>
            <p:ph type="sldNum" sz="quarter" idx="10"/>
          </p:nvPr>
        </p:nvSpPr>
        <p:spPr/>
        <p:txBody>
          <a:bodyPr/>
          <a:lstStyle/>
          <a:p>
            <a:pPr>
              <a:defRPr/>
            </a:pPr>
            <a:fld id="{A75F70F0-0F10-43DB-B21C-44BBECAE22B0}" type="slidenum">
              <a:rPr lang="en-US" altLang="ru-RU" smtClean="0"/>
              <a:pPr>
                <a:defRPr/>
              </a:pPr>
              <a:t>5</a:t>
            </a:fld>
            <a:endParaRPr lang="en-US" altLang="ru-RU"/>
          </a:p>
        </p:txBody>
      </p:sp>
    </p:spTree>
    <p:extLst>
      <p:ext uri="{BB962C8B-B14F-4D97-AF65-F5344CB8AC3E}">
        <p14:creationId xmlns:p14="http://schemas.microsoft.com/office/powerpoint/2010/main" val="320807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25"/>
          <p:cNvSpPr>
            <a:spLocks noGrp="1"/>
          </p:cNvSpPr>
          <p:nvPr>
            <p:ph type="title"/>
          </p:nvPr>
        </p:nvSpPr>
        <p:spPr>
          <a:xfrm>
            <a:off x="209760" y="342190"/>
            <a:ext cx="9240837" cy="369332"/>
          </a:xfrm>
        </p:spPr>
        <p:txBody>
          <a:bodyPr/>
          <a:lstStyle/>
          <a:p>
            <a:pPr algn="ctr"/>
            <a:r>
              <a:rPr lang="ru-RU" sz="2400" dirty="0">
                <a:latin typeface="Arial Narrow" pitchFamily="34" charset="0"/>
              </a:rPr>
              <a:t>Московский областной фонд микрофинансирования</a:t>
            </a:r>
          </a:p>
        </p:txBody>
      </p:sp>
      <p:sp>
        <p:nvSpPr>
          <p:cNvPr id="8" name="Пятиугольник 7"/>
          <p:cNvSpPr/>
          <p:nvPr/>
        </p:nvSpPr>
        <p:spPr>
          <a:xfrm>
            <a:off x="2962794" y="2327875"/>
            <a:ext cx="2133600" cy="1828800"/>
          </a:xfrm>
          <a:prstGeom prst="homePlate">
            <a:avLst/>
          </a:prstGeom>
          <a:solidFill>
            <a:schemeClr val="accent1">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Анализ заявки</a:t>
            </a:r>
          </a:p>
        </p:txBody>
      </p:sp>
      <p:sp>
        <p:nvSpPr>
          <p:cNvPr id="10" name="Пятиугольник 9"/>
          <p:cNvSpPr/>
          <p:nvPr/>
        </p:nvSpPr>
        <p:spPr>
          <a:xfrm>
            <a:off x="686619" y="2327875"/>
            <a:ext cx="2133600" cy="1828800"/>
          </a:xfrm>
          <a:prstGeom prst="homePlate">
            <a:avLst/>
          </a:prstGeom>
          <a:solidFill>
            <a:schemeClr val="tx2">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Прием заявки с комплектом документов</a:t>
            </a:r>
          </a:p>
        </p:txBody>
      </p:sp>
      <p:sp>
        <p:nvSpPr>
          <p:cNvPr id="11" name="Пятиугольник 10"/>
          <p:cNvSpPr/>
          <p:nvPr/>
        </p:nvSpPr>
        <p:spPr>
          <a:xfrm>
            <a:off x="5181820" y="2329801"/>
            <a:ext cx="2133600" cy="1828800"/>
          </a:xfrm>
          <a:prstGeom prst="homePlate">
            <a:avLst/>
          </a:prstGeom>
          <a:solidFill>
            <a:schemeClr val="accent1">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Принятие решения    </a:t>
            </a:r>
          </a:p>
        </p:txBody>
      </p:sp>
      <p:sp>
        <p:nvSpPr>
          <p:cNvPr id="12" name="Пятиугольник 11"/>
          <p:cNvSpPr/>
          <p:nvPr/>
        </p:nvSpPr>
        <p:spPr>
          <a:xfrm>
            <a:off x="7372570" y="2331351"/>
            <a:ext cx="2053446" cy="1828800"/>
          </a:xfrm>
          <a:prstGeom prst="homePlate">
            <a:avLst>
              <a:gd name="adj" fmla="val 0"/>
            </a:avLst>
          </a:prstGeom>
          <a:solidFill>
            <a:schemeClr val="accent1">
              <a:alpha val="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Подписание договора и перевод средств в один день</a:t>
            </a:r>
          </a:p>
        </p:txBody>
      </p:sp>
      <p:sp>
        <p:nvSpPr>
          <p:cNvPr id="16" name="Прямоугольник 6"/>
          <p:cNvSpPr>
            <a:spLocks noChangeArrowheads="1"/>
          </p:cNvSpPr>
          <p:nvPr/>
        </p:nvSpPr>
        <p:spPr bwMode="auto">
          <a:xfrm>
            <a:off x="507521" y="1242204"/>
            <a:ext cx="8610600" cy="400050"/>
          </a:xfrm>
          <a:prstGeom prst="rect">
            <a:avLst/>
          </a:prstGeom>
          <a:noFill/>
          <a:ln w="9525">
            <a:noFill/>
            <a:miter lim="800000"/>
            <a:headEnd/>
            <a:tailEnd/>
          </a:ln>
        </p:spPr>
        <p:txBody>
          <a:bodyPr wrap="square">
            <a:spAutoFit/>
          </a:bodyPr>
          <a:lstStyle/>
          <a:p>
            <a:pPr algn="ctr"/>
            <a:r>
              <a:rPr lang="ru-RU" sz="2000" b="1" dirty="0"/>
              <a:t>Процедура получения займа</a:t>
            </a:r>
          </a:p>
        </p:txBody>
      </p:sp>
      <p:pic>
        <p:nvPicPr>
          <p:cNvPr id="18" name="Рисунок 17">
            <a:extLst>
              <a:ext uri="{FF2B5EF4-FFF2-40B4-BE49-F238E27FC236}">
                <a16:creationId xmlns:a16="http://schemas.microsoft.com/office/drawing/2014/main" id="{23C49252-1DB2-4516-9927-845EA2428E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49521"/>
            <a:ext cx="963560" cy="547053"/>
          </a:xfrm>
          <a:prstGeom prst="rect">
            <a:avLst/>
          </a:prstGeom>
        </p:spPr>
      </p:pic>
      <p:sp>
        <p:nvSpPr>
          <p:cNvPr id="4" name="TextBox 3">
            <a:extLst>
              <a:ext uri="{FF2B5EF4-FFF2-40B4-BE49-F238E27FC236}">
                <a16:creationId xmlns:a16="http://schemas.microsoft.com/office/drawing/2014/main" id="{7294AB56-B38C-47A7-B568-4B687107B263}"/>
              </a:ext>
            </a:extLst>
          </p:cNvPr>
          <p:cNvSpPr txBox="1"/>
          <p:nvPr/>
        </p:nvSpPr>
        <p:spPr>
          <a:xfrm>
            <a:off x="614612" y="4288311"/>
            <a:ext cx="2059153" cy="646331"/>
          </a:xfrm>
          <a:prstGeom prst="rect">
            <a:avLst/>
          </a:prstGeom>
          <a:noFill/>
        </p:spPr>
        <p:txBody>
          <a:bodyPr wrap="none" rtlCol="0">
            <a:spAutoFit/>
          </a:bodyPr>
          <a:lstStyle/>
          <a:p>
            <a:r>
              <a:rPr lang="ru-RU" b="1" dirty="0"/>
              <a:t>Через МФЦ </a:t>
            </a:r>
          </a:p>
          <a:p>
            <a:r>
              <a:rPr lang="ru-RU" b="1" dirty="0"/>
              <a:t>со 2-го квартала</a:t>
            </a:r>
          </a:p>
        </p:txBody>
      </p:sp>
      <p:cxnSp>
        <p:nvCxnSpPr>
          <p:cNvPr id="6" name="Прямая соединительная линия 5">
            <a:extLst>
              <a:ext uri="{FF2B5EF4-FFF2-40B4-BE49-F238E27FC236}">
                <a16:creationId xmlns:a16="http://schemas.microsoft.com/office/drawing/2014/main" id="{E5F44661-D8FD-4FEE-8D3E-CC84F4AEC2A1}"/>
              </a:ext>
            </a:extLst>
          </p:cNvPr>
          <p:cNvCxnSpPr/>
          <p:nvPr/>
        </p:nvCxnSpPr>
        <p:spPr bwMode="auto">
          <a:xfrm>
            <a:off x="1395846" y="5299969"/>
            <a:ext cx="7003447" cy="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9" name="TextBox 18">
            <a:extLst>
              <a:ext uri="{FF2B5EF4-FFF2-40B4-BE49-F238E27FC236}">
                <a16:creationId xmlns:a16="http://schemas.microsoft.com/office/drawing/2014/main" id="{C4962482-4757-4B96-A6C1-5A2F59C522BB}"/>
              </a:ext>
            </a:extLst>
          </p:cNvPr>
          <p:cNvSpPr txBox="1"/>
          <p:nvPr/>
        </p:nvSpPr>
        <p:spPr>
          <a:xfrm>
            <a:off x="3615264" y="5433530"/>
            <a:ext cx="3178947" cy="369332"/>
          </a:xfrm>
          <a:prstGeom prst="rect">
            <a:avLst/>
          </a:prstGeom>
          <a:noFill/>
        </p:spPr>
        <p:txBody>
          <a:bodyPr wrap="none" rtlCol="0">
            <a:spAutoFit/>
          </a:bodyPr>
          <a:lstStyle/>
          <a:p>
            <a:r>
              <a:rPr lang="ru-RU" b="1" dirty="0"/>
              <a:t>Не более 10 рабочих дней</a:t>
            </a:r>
          </a:p>
        </p:txBody>
      </p:sp>
      <p:cxnSp>
        <p:nvCxnSpPr>
          <p:cNvPr id="20" name="Прямая соединительная линия 19">
            <a:extLst>
              <a:ext uri="{FF2B5EF4-FFF2-40B4-BE49-F238E27FC236}">
                <a16:creationId xmlns:a16="http://schemas.microsoft.com/office/drawing/2014/main" id="{20C4D7E2-114B-4F26-A278-82EBB1A6ED28}"/>
              </a:ext>
            </a:extLst>
          </p:cNvPr>
          <p:cNvCxnSpPr>
            <a:cxnSpLocks/>
          </p:cNvCxnSpPr>
          <p:nvPr/>
        </p:nvCxnSpPr>
        <p:spPr bwMode="auto">
          <a:xfrm flipV="1">
            <a:off x="1395845" y="5033639"/>
            <a:ext cx="0" cy="26633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3" name="Прямая соединительная линия 22">
            <a:extLst>
              <a:ext uri="{FF2B5EF4-FFF2-40B4-BE49-F238E27FC236}">
                <a16:creationId xmlns:a16="http://schemas.microsoft.com/office/drawing/2014/main" id="{FE3B6C02-1804-4485-A316-8079A451513B}"/>
              </a:ext>
            </a:extLst>
          </p:cNvPr>
          <p:cNvCxnSpPr>
            <a:cxnSpLocks/>
          </p:cNvCxnSpPr>
          <p:nvPr/>
        </p:nvCxnSpPr>
        <p:spPr bwMode="auto">
          <a:xfrm flipV="1">
            <a:off x="8390414" y="5033639"/>
            <a:ext cx="0" cy="26633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 name="Номер слайда 1">
            <a:extLst>
              <a:ext uri="{FF2B5EF4-FFF2-40B4-BE49-F238E27FC236}">
                <a16:creationId xmlns:a16="http://schemas.microsoft.com/office/drawing/2014/main" id="{D1ADE5BD-9C20-488E-879F-0770669A7196}"/>
              </a:ext>
            </a:extLst>
          </p:cNvPr>
          <p:cNvSpPr>
            <a:spLocks noGrp="1"/>
          </p:cNvSpPr>
          <p:nvPr>
            <p:ph type="sldNum" sz="quarter" idx="10"/>
          </p:nvPr>
        </p:nvSpPr>
        <p:spPr/>
        <p:txBody>
          <a:bodyPr/>
          <a:lstStyle/>
          <a:p>
            <a:pPr>
              <a:defRPr/>
            </a:pPr>
            <a:fld id="{A75F70F0-0F10-43DB-B21C-44BBECAE22B0}" type="slidenum">
              <a:rPr lang="en-US" altLang="ru-RU" smtClean="0"/>
              <a:pPr>
                <a:defRPr/>
              </a:pPr>
              <a:t>6</a:t>
            </a:fld>
            <a:endParaRPr lang="en-US" alt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8" name="TextBox 7">
            <a:extLst>
              <a:ext uri="{FF2B5EF4-FFF2-40B4-BE49-F238E27FC236}">
                <a16:creationId xmlns:a16="http://schemas.microsoft.com/office/drawing/2014/main" id="{F23D73BF-5D18-4617-82D9-0FFA1BA57970}"/>
              </a:ext>
            </a:extLst>
          </p:cNvPr>
          <p:cNvSpPr txBox="1"/>
          <p:nvPr/>
        </p:nvSpPr>
        <p:spPr>
          <a:xfrm>
            <a:off x="3383233" y="946133"/>
            <a:ext cx="3126946" cy="461665"/>
          </a:xfrm>
          <a:prstGeom prst="rect">
            <a:avLst/>
          </a:prstGeom>
          <a:noFill/>
        </p:spPr>
        <p:txBody>
          <a:bodyPr wrap="none" rtlCol="0">
            <a:spAutoFit/>
          </a:bodyPr>
          <a:lstStyle/>
          <a:p>
            <a:r>
              <a:rPr lang="ru-RU" sz="2400" b="1" dirty="0"/>
              <a:t>Примеры проектов</a:t>
            </a:r>
          </a:p>
        </p:txBody>
      </p:sp>
      <p:sp>
        <p:nvSpPr>
          <p:cNvPr id="10" name="TextBox 9">
            <a:extLst>
              <a:ext uri="{FF2B5EF4-FFF2-40B4-BE49-F238E27FC236}">
                <a16:creationId xmlns:a16="http://schemas.microsoft.com/office/drawing/2014/main" id="{5E06DFB0-D957-433C-B8F1-AF05D6FCA9DF}"/>
              </a:ext>
            </a:extLst>
          </p:cNvPr>
          <p:cNvSpPr txBox="1"/>
          <p:nvPr/>
        </p:nvSpPr>
        <p:spPr>
          <a:xfrm>
            <a:off x="300626" y="1564612"/>
            <a:ext cx="4806765" cy="461665"/>
          </a:xfrm>
          <a:prstGeom prst="rect">
            <a:avLst/>
          </a:prstGeom>
          <a:noFill/>
        </p:spPr>
        <p:txBody>
          <a:bodyPr wrap="none" rtlCol="0">
            <a:spAutoFit/>
          </a:bodyPr>
          <a:lstStyle/>
          <a:p>
            <a:r>
              <a:rPr lang="ru-RU" sz="2400" dirty="0"/>
              <a:t>Эко-отель «Юртовый комплекс»</a:t>
            </a:r>
          </a:p>
        </p:txBody>
      </p:sp>
      <p:sp>
        <p:nvSpPr>
          <p:cNvPr id="11" name="TextBox 10">
            <a:extLst>
              <a:ext uri="{FF2B5EF4-FFF2-40B4-BE49-F238E27FC236}">
                <a16:creationId xmlns:a16="http://schemas.microsoft.com/office/drawing/2014/main" id="{11DF9D32-ECEA-41BB-BBA1-D8ECC2D6CF62}"/>
              </a:ext>
            </a:extLst>
          </p:cNvPr>
          <p:cNvSpPr txBox="1"/>
          <p:nvPr/>
        </p:nvSpPr>
        <p:spPr>
          <a:xfrm>
            <a:off x="300626" y="2160888"/>
            <a:ext cx="5393593" cy="2062103"/>
          </a:xfrm>
          <a:prstGeom prst="rect">
            <a:avLst/>
          </a:prstGeom>
          <a:noFill/>
        </p:spPr>
        <p:txBody>
          <a:bodyPr wrap="square" rtlCol="0">
            <a:spAutoFit/>
          </a:bodyPr>
          <a:lstStyle/>
          <a:p>
            <a:pPr algn="just"/>
            <a:r>
              <a:rPr lang="ru-RU" sz="1600" dirty="0"/>
              <a:t>	Эко-отель «Юртовый Комплекс» с видом на озеро расположен вблизи деревни </a:t>
            </a:r>
            <a:r>
              <a:rPr lang="ru-RU" sz="1600" dirty="0" err="1"/>
              <a:t>Мамошино</a:t>
            </a:r>
            <a:r>
              <a:rPr lang="ru-RU" sz="1600" dirty="0"/>
              <a:t> Рузского района. К услугам гостей 6 уникальных номеров-юрт, частный пляж, принадлежности для барбекю, сад, терраса и ресторан на территории. Отель пользуется большим спросом для уединенного отдыха. Услуги отеля представлены на сайте booking.com с рейтингом по отзывам 9,3</a:t>
            </a:r>
          </a:p>
        </p:txBody>
      </p:sp>
      <p:pic>
        <p:nvPicPr>
          <p:cNvPr id="12" name="Рисунок 11">
            <a:extLst>
              <a:ext uri="{FF2B5EF4-FFF2-40B4-BE49-F238E27FC236}">
                <a16:creationId xmlns:a16="http://schemas.microsoft.com/office/drawing/2014/main" id="{B75386C8-D91E-465C-9091-65A94CBC9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42" y="4310614"/>
            <a:ext cx="3248308" cy="2159121"/>
          </a:xfrm>
          <a:prstGeom prst="rect">
            <a:avLst/>
          </a:prstGeom>
        </p:spPr>
      </p:pic>
      <p:pic>
        <p:nvPicPr>
          <p:cNvPr id="13" name="Рисунок 12">
            <a:extLst>
              <a:ext uri="{FF2B5EF4-FFF2-40B4-BE49-F238E27FC236}">
                <a16:creationId xmlns:a16="http://schemas.microsoft.com/office/drawing/2014/main" id="{D8016A69-99EE-43D5-8876-41B7B00B6A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4369" y="2174299"/>
            <a:ext cx="3471674" cy="2317394"/>
          </a:xfrm>
          <a:prstGeom prst="rect">
            <a:avLst/>
          </a:prstGeom>
        </p:spPr>
      </p:pic>
      <p:sp>
        <p:nvSpPr>
          <p:cNvPr id="15" name="TextBox 14">
            <a:extLst>
              <a:ext uri="{FF2B5EF4-FFF2-40B4-BE49-F238E27FC236}">
                <a16:creationId xmlns:a16="http://schemas.microsoft.com/office/drawing/2014/main" id="{568AFD97-4685-40DD-96B0-6A0F46BB80AC}"/>
              </a:ext>
            </a:extLst>
          </p:cNvPr>
          <p:cNvSpPr txBox="1"/>
          <p:nvPr/>
        </p:nvSpPr>
        <p:spPr>
          <a:xfrm>
            <a:off x="4086646" y="4581585"/>
            <a:ext cx="5122718" cy="2062103"/>
          </a:xfrm>
          <a:prstGeom prst="rect">
            <a:avLst/>
          </a:prstGeom>
          <a:noFill/>
        </p:spPr>
        <p:txBody>
          <a:bodyPr wrap="square" rtlCol="0">
            <a:spAutoFit/>
          </a:bodyPr>
          <a:lstStyle/>
          <a:p>
            <a:pPr algn="just"/>
            <a:r>
              <a:rPr lang="ru-RU" sz="1600" b="1" dirty="0"/>
              <a:t>Предоставлено 3 займа:</a:t>
            </a:r>
          </a:p>
          <a:p>
            <a:pPr algn="just"/>
            <a:r>
              <a:rPr lang="ru-RU" sz="1600" b="1" dirty="0"/>
              <a:t>2014 год		- 1 млн. рублей</a:t>
            </a:r>
            <a:r>
              <a:rPr lang="en-US" sz="1600" b="1" dirty="0"/>
              <a:t> </a:t>
            </a:r>
            <a:r>
              <a:rPr lang="ru-RU" sz="1600" b="1" dirty="0"/>
              <a:t>(на создание)</a:t>
            </a:r>
          </a:p>
          <a:p>
            <a:pPr algn="just"/>
            <a:r>
              <a:rPr lang="ru-RU" sz="1600" b="1" dirty="0"/>
              <a:t>2016 год 		- 2 млн. рублей</a:t>
            </a:r>
          </a:p>
          <a:p>
            <a:pPr algn="just"/>
            <a:r>
              <a:rPr lang="ru-RU" sz="1600" b="1" dirty="0"/>
              <a:t>2018 год 		- 3 млн. рублей</a:t>
            </a:r>
          </a:p>
          <a:p>
            <a:pPr algn="just"/>
            <a:endParaRPr lang="ru-RU" sz="1600" b="1" dirty="0"/>
          </a:p>
          <a:p>
            <a:pPr algn="just"/>
            <a:r>
              <a:rPr lang="ru-RU" sz="1600" b="1" dirty="0"/>
              <a:t>Создано 10 рабочих мест</a:t>
            </a:r>
          </a:p>
          <a:p>
            <a:pPr algn="just"/>
            <a:r>
              <a:rPr lang="ru-RU" sz="1600" b="1" dirty="0"/>
              <a:t>Выручка по итогам 2017 года  - 10,5 млн. руб.	 </a:t>
            </a:r>
          </a:p>
        </p:txBody>
      </p:sp>
      <p:sp>
        <p:nvSpPr>
          <p:cNvPr id="2" name="Номер слайда 1">
            <a:extLst>
              <a:ext uri="{FF2B5EF4-FFF2-40B4-BE49-F238E27FC236}">
                <a16:creationId xmlns:a16="http://schemas.microsoft.com/office/drawing/2014/main" id="{962C9F65-5512-491A-A50E-3AA8093E1B61}"/>
              </a:ext>
            </a:extLst>
          </p:cNvPr>
          <p:cNvSpPr>
            <a:spLocks noGrp="1"/>
          </p:cNvSpPr>
          <p:nvPr>
            <p:ph type="sldNum" sz="quarter" idx="10"/>
          </p:nvPr>
        </p:nvSpPr>
        <p:spPr/>
        <p:txBody>
          <a:bodyPr/>
          <a:lstStyle/>
          <a:p>
            <a:pPr>
              <a:defRPr/>
            </a:pPr>
            <a:fld id="{A75F70F0-0F10-43DB-B21C-44BBECAE22B0}" type="slidenum">
              <a:rPr lang="en-US" altLang="ru-RU" smtClean="0"/>
              <a:pPr>
                <a:defRPr/>
              </a:pPr>
              <a:t>7</a:t>
            </a:fld>
            <a:endParaRPr lang="en-US" altLang="ru-RU"/>
          </a:p>
        </p:txBody>
      </p:sp>
    </p:spTree>
    <p:extLst>
      <p:ext uri="{BB962C8B-B14F-4D97-AF65-F5344CB8AC3E}">
        <p14:creationId xmlns:p14="http://schemas.microsoft.com/office/powerpoint/2010/main" val="67103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711200" y="338464"/>
            <a:ext cx="8795206" cy="369332"/>
          </a:xfrm>
        </p:spPr>
        <p:txBody>
          <a:bodyPr/>
          <a:lstStyle/>
          <a:p>
            <a:pPr algn="ctr"/>
            <a:r>
              <a:rPr lang="ru-RU" sz="2400" dirty="0">
                <a:latin typeface="Arial Narrow" pitchFamily="34" charset="0"/>
              </a:rPr>
              <a:t>Московский областной фонд микрофинансирования</a:t>
            </a:r>
            <a:endParaRPr lang="en-US" sz="2400" dirty="0">
              <a:latin typeface="Arial Narrow" pitchFamily="34" charset="0"/>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pic>
        <p:nvPicPr>
          <p:cNvPr id="14" name="Рисунок 13">
            <a:extLst>
              <a:ext uri="{FF2B5EF4-FFF2-40B4-BE49-F238E27FC236}">
                <a16:creationId xmlns:a16="http://schemas.microsoft.com/office/drawing/2014/main" id="{F5395DDE-06B0-44AA-9E08-38FE8DCC8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20" y="160743"/>
            <a:ext cx="963560" cy="547053"/>
          </a:xfrm>
          <a:prstGeom prst="rect">
            <a:avLst/>
          </a:prstGeom>
        </p:spPr>
      </p:pic>
      <p:sp>
        <p:nvSpPr>
          <p:cNvPr id="6" name="TextBox 5">
            <a:extLst>
              <a:ext uri="{FF2B5EF4-FFF2-40B4-BE49-F238E27FC236}">
                <a16:creationId xmlns:a16="http://schemas.microsoft.com/office/drawing/2014/main" id="{C35366D3-6DB8-4A74-B8C5-09B489B9238C}"/>
              </a:ext>
            </a:extLst>
          </p:cNvPr>
          <p:cNvSpPr txBox="1"/>
          <p:nvPr/>
        </p:nvSpPr>
        <p:spPr>
          <a:xfrm>
            <a:off x="711201" y="1177679"/>
            <a:ext cx="5393592" cy="461665"/>
          </a:xfrm>
          <a:prstGeom prst="rect">
            <a:avLst/>
          </a:prstGeom>
          <a:noFill/>
        </p:spPr>
        <p:txBody>
          <a:bodyPr wrap="square" rtlCol="0">
            <a:spAutoFit/>
          </a:bodyPr>
          <a:lstStyle/>
          <a:p>
            <a:r>
              <a:rPr lang="ru-RU" sz="2400" dirty="0"/>
              <a:t>Парикмахерская «Мир красоты»</a:t>
            </a:r>
          </a:p>
        </p:txBody>
      </p:sp>
      <p:sp>
        <p:nvSpPr>
          <p:cNvPr id="7" name="TextBox 6">
            <a:extLst>
              <a:ext uri="{FF2B5EF4-FFF2-40B4-BE49-F238E27FC236}">
                <a16:creationId xmlns:a16="http://schemas.microsoft.com/office/drawing/2014/main" id="{836DC84A-1697-419F-B035-1A17D6285D04}"/>
              </a:ext>
            </a:extLst>
          </p:cNvPr>
          <p:cNvSpPr txBox="1"/>
          <p:nvPr/>
        </p:nvSpPr>
        <p:spPr>
          <a:xfrm>
            <a:off x="711200" y="1735456"/>
            <a:ext cx="5393593" cy="2308324"/>
          </a:xfrm>
          <a:prstGeom prst="rect">
            <a:avLst/>
          </a:prstGeom>
          <a:noFill/>
        </p:spPr>
        <p:txBody>
          <a:bodyPr wrap="square" rtlCol="0">
            <a:spAutoFit/>
          </a:bodyPr>
          <a:lstStyle/>
          <a:p>
            <a:pPr algn="just"/>
            <a:r>
              <a:rPr lang="ru-RU" sz="1600" dirty="0"/>
              <a:t>	Предпринимателем </a:t>
            </a:r>
            <a:r>
              <a:rPr lang="ru-RU" sz="1600" dirty="0" err="1"/>
              <a:t>Подобедовой</a:t>
            </a:r>
            <a:r>
              <a:rPr lang="ru-RU" sz="1600" dirty="0"/>
              <a:t> З. В. в конце 2017 года открыта парикмахерская «Мир Красоты» в центре г. Пушкино с полным спектром оказываемых услуг: парикмахерский зал, маникюрный зал, косметология, солярий, массажный кабинет. Бизнес идея: хорошее качество по минимальным ценам, работа на потоке. Помимо собственных вложений, был привлечён заём в фонде. Заемщик относится к категории СТАРТАП.</a:t>
            </a:r>
          </a:p>
        </p:txBody>
      </p:sp>
      <p:sp>
        <p:nvSpPr>
          <p:cNvPr id="8" name="TextBox 7">
            <a:extLst>
              <a:ext uri="{FF2B5EF4-FFF2-40B4-BE49-F238E27FC236}">
                <a16:creationId xmlns:a16="http://schemas.microsoft.com/office/drawing/2014/main" id="{2EDC5786-58FC-4E8D-871D-D93A719D86F1}"/>
              </a:ext>
            </a:extLst>
          </p:cNvPr>
          <p:cNvSpPr txBox="1"/>
          <p:nvPr/>
        </p:nvSpPr>
        <p:spPr>
          <a:xfrm>
            <a:off x="4606351" y="5260237"/>
            <a:ext cx="4488874" cy="830997"/>
          </a:xfrm>
          <a:prstGeom prst="rect">
            <a:avLst/>
          </a:prstGeom>
          <a:noFill/>
        </p:spPr>
        <p:txBody>
          <a:bodyPr wrap="square" rtlCol="0">
            <a:spAutoFit/>
          </a:bodyPr>
          <a:lstStyle/>
          <a:p>
            <a:pPr algn="just"/>
            <a:r>
              <a:rPr lang="ru-RU" sz="1600" b="1" dirty="0"/>
              <a:t>Заём предоставлен на приобретение оборудования:</a:t>
            </a:r>
          </a:p>
          <a:p>
            <a:pPr algn="just"/>
            <a:r>
              <a:rPr lang="ru-RU" sz="1600" b="1" dirty="0"/>
              <a:t>2017 год 	- 700 тыс. </a:t>
            </a:r>
            <a:r>
              <a:rPr lang="ru-RU" sz="1600" b="1" dirty="0" err="1"/>
              <a:t>руб.на</a:t>
            </a:r>
            <a:r>
              <a:rPr lang="ru-RU" sz="1600" b="1" dirty="0"/>
              <a:t> 3 года (9,2%)</a:t>
            </a:r>
          </a:p>
        </p:txBody>
      </p:sp>
      <p:pic>
        <p:nvPicPr>
          <p:cNvPr id="9" name="Рисунок 8">
            <a:extLst>
              <a:ext uri="{FF2B5EF4-FFF2-40B4-BE49-F238E27FC236}">
                <a16:creationId xmlns:a16="http://schemas.microsoft.com/office/drawing/2014/main" id="{5755DCA5-F351-46EC-BECC-25F2B6167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984" y="1353756"/>
            <a:ext cx="2416241" cy="3631454"/>
          </a:xfrm>
          <a:prstGeom prst="rect">
            <a:avLst/>
          </a:prstGeom>
        </p:spPr>
      </p:pic>
      <p:pic>
        <p:nvPicPr>
          <p:cNvPr id="10" name="Рисунок 9">
            <a:extLst>
              <a:ext uri="{FF2B5EF4-FFF2-40B4-BE49-F238E27FC236}">
                <a16:creationId xmlns:a16="http://schemas.microsoft.com/office/drawing/2014/main" id="{CD003934-CF84-4BAA-8F4D-BC9811C2D3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200" y="4234725"/>
            <a:ext cx="3367465" cy="2242785"/>
          </a:xfrm>
          <a:prstGeom prst="rect">
            <a:avLst/>
          </a:prstGeom>
        </p:spPr>
      </p:pic>
      <p:sp>
        <p:nvSpPr>
          <p:cNvPr id="2" name="Номер слайда 1">
            <a:extLst>
              <a:ext uri="{FF2B5EF4-FFF2-40B4-BE49-F238E27FC236}">
                <a16:creationId xmlns:a16="http://schemas.microsoft.com/office/drawing/2014/main" id="{0A9B9100-5CAD-496A-9E46-A2BE58B18E25}"/>
              </a:ext>
            </a:extLst>
          </p:cNvPr>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spTree>
    <p:extLst>
      <p:ext uri="{BB962C8B-B14F-4D97-AF65-F5344CB8AC3E}">
        <p14:creationId xmlns:p14="http://schemas.microsoft.com/office/powerpoint/2010/main" val="1584203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6996</TotalTime>
  <Words>656</Words>
  <Application>Microsoft Office PowerPoint</Application>
  <PresentationFormat>Лист A4 (210x297 мм)</PresentationFormat>
  <Paragraphs>196</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Arial Narrow</vt:lpstr>
      <vt:lpstr>Calibri</vt:lpstr>
      <vt:lpstr>Wingdings</vt:lpstr>
      <vt:lpstr>5_Universal Template_RU</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lpstr>Московский областной фонд микрофинансирования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Нина;А. Большухин</dc:creator>
  <cp:lastModifiedBy>Alexandr Bolshukhin</cp:lastModifiedBy>
  <cp:revision>574</cp:revision>
  <cp:lastPrinted>2019-02-13T11:40:16Z</cp:lastPrinted>
  <dcterms:created xsi:type="dcterms:W3CDTF">2014-02-04T07:17:20Z</dcterms:created>
  <dcterms:modified xsi:type="dcterms:W3CDTF">2019-02-22T09:14:28Z</dcterms:modified>
</cp:coreProperties>
</file>